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handoutMasterIdLst>
    <p:handoutMasterId r:id="rId14"/>
  </p:handoutMasterIdLst>
  <p:sldIdLst>
    <p:sldId id="400" r:id="rId2"/>
    <p:sldId id="403" r:id="rId3"/>
    <p:sldId id="405" r:id="rId4"/>
    <p:sldId id="406" r:id="rId5"/>
    <p:sldId id="407" r:id="rId6"/>
    <p:sldId id="374" r:id="rId7"/>
    <p:sldId id="408" r:id="rId8"/>
    <p:sldId id="393" r:id="rId9"/>
    <p:sldId id="380" r:id="rId10"/>
    <p:sldId id="399" r:id="rId11"/>
    <p:sldId id="377" r:id="rId12"/>
  </p:sldIdLst>
  <p:sldSz cx="9906000" cy="6858000" type="A4"/>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userDrawn="1">
          <p15:clr>
            <a:srgbClr val="A4A3A4"/>
          </p15:clr>
        </p15:guide>
        <p15:guide id="2" pos="3120" userDrawn="1">
          <p15:clr>
            <a:srgbClr val="A4A3A4"/>
          </p15:clr>
        </p15:guide>
        <p15:guide id="4" orient="horz" pos="3475" userDrawn="1">
          <p15:clr>
            <a:srgbClr val="A4A3A4"/>
          </p15:clr>
        </p15:guide>
        <p15:guide id="5" orient="horz" pos="4020">
          <p15:clr>
            <a:srgbClr val="A4A3A4"/>
          </p15:clr>
        </p15:guide>
        <p15:guide id="6" orient="horz" pos="1071" userDrawn="1">
          <p15:clr>
            <a:srgbClr val="A4A3A4"/>
          </p15:clr>
        </p15:guide>
        <p15:guide id="7" orient="horz" pos="2069">
          <p15:clr>
            <a:srgbClr val="A4A3A4"/>
          </p15:clr>
        </p15:guide>
        <p15:guide id="8" orient="horz" pos="2976">
          <p15:clr>
            <a:srgbClr val="A4A3A4"/>
          </p15:clr>
        </p15:guide>
        <p15:guide id="9" orient="horz" pos="3294">
          <p15:clr>
            <a:srgbClr val="A4A3A4"/>
          </p15:clr>
        </p15:guide>
        <p15:guide id="10" pos="264" userDrawn="1">
          <p15:clr>
            <a:srgbClr val="A4A3A4"/>
          </p15:clr>
        </p15:guide>
        <p15:guide id="11" pos="5992" userDrawn="1">
          <p15:clr>
            <a:srgbClr val="A4A3A4"/>
          </p15:clr>
        </p15:guide>
        <p15:guide id="12" pos="6239">
          <p15:clr>
            <a:srgbClr val="A4A3A4"/>
          </p15:clr>
        </p15:guide>
        <p15:guide id="13" pos="2258">
          <p15:clr>
            <a:srgbClr val="A4A3A4"/>
          </p15:clr>
        </p15:guide>
      </p15:sldGuideLst>
    </p:ext>
    <p:ext uri="{2D200454-40CA-4A62-9FC3-DE9A4176ACB9}">
      <p15:notesGuideLst xmlns:p15="http://schemas.microsoft.com/office/powerpoint/2012/main" xmlns="">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6B"/>
    <a:srgbClr val="0070C0"/>
    <a:srgbClr val="008671"/>
    <a:srgbClr val="4283B0"/>
    <a:srgbClr val="4BA1FF"/>
    <a:srgbClr val="7FAFCF"/>
    <a:srgbClr val="5DC5DD"/>
    <a:srgbClr val="589CDA"/>
    <a:srgbClr val="E4E04A"/>
    <a:srgbClr val="F0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8" autoAdjust="0"/>
    <p:restoredTop sz="66715" autoAdjust="0"/>
  </p:normalViewPr>
  <p:slideViewPr>
    <p:cSldViewPr>
      <p:cViewPr varScale="1">
        <p:scale>
          <a:sx n="59" d="100"/>
          <a:sy n="59" d="100"/>
        </p:scale>
        <p:origin x="-2322" y="-90"/>
      </p:cViewPr>
      <p:guideLst>
        <p:guide orient="horz" pos="4110"/>
        <p:guide orient="horz" pos="3475"/>
        <p:guide orient="horz" pos="4020"/>
        <p:guide orient="horz" pos="1071"/>
        <p:guide orient="horz" pos="2069"/>
        <p:guide orient="horz" pos="2976"/>
        <p:guide orient="horz" pos="3294"/>
        <p:guide pos="3120"/>
        <p:guide pos="264"/>
        <p:guide pos="5992"/>
        <p:guide pos="6239"/>
        <p:guide pos="225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1" d="100"/>
          <a:sy n="81" d="100"/>
        </p:scale>
        <p:origin x="32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19565" cy="493868"/>
          </a:xfrm>
          <a:prstGeom prst="rect">
            <a:avLst/>
          </a:prstGeom>
        </p:spPr>
        <p:txBody>
          <a:bodyPr vert="horz" lIns="90757" tIns="45378" rIns="90757" bIns="45378" rtlCol="0"/>
          <a:lstStyle>
            <a:lvl1pPr algn="l">
              <a:defRPr sz="1200"/>
            </a:lvl1pPr>
          </a:lstStyle>
          <a:p>
            <a:endParaRPr lang="ko-KR" altLang="en-US" dirty="0">
              <a:latin typeface="돋움" panose="020B0600000101010101" pitchFamily="50" charset="-127"/>
              <a:ea typeface="돋움" panose="020B0600000101010101" pitchFamily="50" charset="-127"/>
            </a:endParaRPr>
          </a:p>
        </p:txBody>
      </p:sp>
      <p:sp>
        <p:nvSpPr>
          <p:cNvPr id="3" name="날짜 개체 틀 2"/>
          <p:cNvSpPr>
            <a:spLocks noGrp="1"/>
          </p:cNvSpPr>
          <p:nvPr>
            <p:ph type="dt" sz="quarter" idx="1"/>
          </p:nvPr>
        </p:nvSpPr>
        <p:spPr>
          <a:xfrm>
            <a:off x="3814627" y="0"/>
            <a:ext cx="2919565" cy="493868"/>
          </a:xfrm>
          <a:prstGeom prst="rect">
            <a:avLst/>
          </a:prstGeom>
        </p:spPr>
        <p:txBody>
          <a:bodyPr vert="horz" lIns="90757" tIns="45378" rIns="90757" bIns="45378" rtlCol="0"/>
          <a:lstStyle>
            <a:lvl1pPr algn="r">
              <a:defRPr sz="1200"/>
            </a:lvl1pPr>
          </a:lstStyle>
          <a:p>
            <a:fld id="{525E57A1-8D11-4419-B06E-C091AC3C5ED8}" type="datetimeFigureOut">
              <a:rPr lang="ko-KR" altLang="en-US" smtClean="0">
                <a:latin typeface="돋움" panose="020B0600000101010101" pitchFamily="50" charset="-127"/>
                <a:ea typeface="돋움" panose="020B0600000101010101" pitchFamily="50" charset="-127"/>
              </a:rPr>
              <a:pPr/>
              <a:t>2019-03-03</a:t>
            </a:fld>
            <a:endParaRPr lang="ko-KR" altLang="en-US" dirty="0">
              <a:latin typeface="돋움" panose="020B0600000101010101" pitchFamily="50" charset="-127"/>
              <a:ea typeface="돋움" panose="020B0600000101010101" pitchFamily="50" charset="-127"/>
            </a:endParaRPr>
          </a:p>
        </p:txBody>
      </p:sp>
      <p:sp>
        <p:nvSpPr>
          <p:cNvPr id="4" name="바닥글 개체 틀 3"/>
          <p:cNvSpPr>
            <a:spLocks noGrp="1"/>
          </p:cNvSpPr>
          <p:nvPr>
            <p:ph type="ftr" sz="quarter" idx="2"/>
          </p:nvPr>
        </p:nvSpPr>
        <p:spPr>
          <a:xfrm>
            <a:off x="1" y="9372446"/>
            <a:ext cx="2919565" cy="493868"/>
          </a:xfrm>
          <a:prstGeom prst="rect">
            <a:avLst/>
          </a:prstGeom>
        </p:spPr>
        <p:txBody>
          <a:bodyPr vert="horz" lIns="90757" tIns="45378" rIns="90757" bIns="45378" rtlCol="0" anchor="b"/>
          <a:lstStyle>
            <a:lvl1pPr algn="l">
              <a:defRPr sz="1200"/>
            </a:lvl1pPr>
          </a:lstStyle>
          <a:p>
            <a:endParaRPr lang="ko-KR" altLang="en-US" dirty="0">
              <a:latin typeface="돋움" panose="020B0600000101010101" pitchFamily="50" charset="-127"/>
              <a:ea typeface="돋움" panose="020B0600000101010101" pitchFamily="50" charset="-127"/>
            </a:endParaRPr>
          </a:p>
        </p:txBody>
      </p:sp>
      <p:sp>
        <p:nvSpPr>
          <p:cNvPr id="5" name="슬라이드 번호 개체 틀 4"/>
          <p:cNvSpPr>
            <a:spLocks noGrp="1"/>
          </p:cNvSpPr>
          <p:nvPr>
            <p:ph type="sldNum" sz="quarter" idx="3"/>
          </p:nvPr>
        </p:nvSpPr>
        <p:spPr>
          <a:xfrm>
            <a:off x="3814627" y="9372446"/>
            <a:ext cx="2919565" cy="493868"/>
          </a:xfrm>
          <a:prstGeom prst="rect">
            <a:avLst/>
          </a:prstGeom>
        </p:spPr>
        <p:txBody>
          <a:bodyPr vert="horz" lIns="90757" tIns="45378" rIns="90757" bIns="45378" rtlCol="0" anchor="b"/>
          <a:lstStyle>
            <a:lvl1pPr algn="r">
              <a:defRPr sz="1200"/>
            </a:lvl1pPr>
          </a:lstStyle>
          <a:p>
            <a:fld id="{D9FFC5C0-A83E-4305-9E17-072DCE614234}" type="slidenum">
              <a:rPr lang="ko-KR" altLang="en-US" smtClean="0">
                <a:latin typeface="돋움" panose="020B0600000101010101" pitchFamily="50" charset="-127"/>
                <a:ea typeface="돋움" panose="020B0600000101010101" pitchFamily="50" charset="-127"/>
              </a:rPr>
              <a:pPr/>
              <a:t>‹#›</a:t>
            </a:fld>
            <a:endParaRPr lang="ko-KR" altLang="en-US" dirty="0">
              <a:latin typeface="돋움" panose="020B0600000101010101" pitchFamily="50" charset="-127"/>
              <a:ea typeface="돋움" panose="020B0600000101010101" pitchFamily="50" charset="-127"/>
            </a:endParaRPr>
          </a:p>
        </p:txBody>
      </p:sp>
    </p:spTree>
    <p:extLst>
      <p:ext uri="{BB962C8B-B14F-4D97-AF65-F5344CB8AC3E}">
        <p14:creationId xmlns:p14="http://schemas.microsoft.com/office/powerpoint/2010/main" val="336075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18830" cy="495029"/>
          </a:xfrm>
          <a:prstGeom prst="rect">
            <a:avLst/>
          </a:prstGeom>
        </p:spPr>
        <p:txBody>
          <a:bodyPr vert="horz" lIns="90757" tIns="45378" rIns="90757" bIns="45378" rtlCol="0"/>
          <a:lstStyle>
            <a:lvl1pPr algn="l">
              <a:defRPr sz="1200">
                <a:latin typeface="돋움" panose="020B0600000101010101" pitchFamily="50" charset="-127"/>
                <a:ea typeface="돋움" panose="020B0600000101010101" pitchFamily="50" charset="-127"/>
              </a:defRPr>
            </a:lvl1pPr>
          </a:lstStyle>
          <a:p>
            <a:endParaRPr lang="ko-KR" altLang="en-US" dirty="0"/>
          </a:p>
        </p:txBody>
      </p:sp>
      <p:sp>
        <p:nvSpPr>
          <p:cNvPr id="3" name="날짜 개체 틀 2"/>
          <p:cNvSpPr>
            <a:spLocks noGrp="1"/>
          </p:cNvSpPr>
          <p:nvPr>
            <p:ph type="dt" idx="1"/>
          </p:nvPr>
        </p:nvSpPr>
        <p:spPr>
          <a:xfrm>
            <a:off x="3815375" y="1"/>
            <a:ext cx="2918830" cy="495029"/>
          </a:xfrm>
          <a:prstGeom prst="rect">
            <a:avLst/>
          </a:prstGeom>
        </p:spPr>
        <p:txBody>
          <a:bodyPr vert="horz" lIns="90757" tIns="45378" rIns="90757" bIns="45378" rtlCol="0"/>
          <a:lstStyle>
            <a:lvl1pPr algn="r">
              <a:defRPr sz="1200">
                <a:latin typeface="돋움" panose="020B0600000101010101" pitchFamily="50" charset="-127"/>
                <a:ea typeface="돋움" panose="020B0600000101010101" pitchFamily="50" charset="-127"/>
              </a:defRPr>
            </a:lvl1pPr>
          </a:lstStyle>
          <a:p>
            <a:fld id="{BB47D875-FD63-433C-9D89-A3E6CFF88917}" type="datetimeFigureOut">
              <a:rPr lang="ko-KR" altLang="en-US" smtClean="0"/>
              <a:pPr/>
              <a:t>2019-03-03</a:t>
            </a:fld>
            <a:endParaRPr lang="ko-KR" altLang="en-US" dirty="0"/>
          </a:p>
        </p:txBody>
      </p:sp>
      <p:sp>
        <p:nvSpPr>
          <p:cNvPr id="4" name="슬라이드 이미지 개체 틀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757" tIns="45378" rIns="90757" bIns="45378" rtlCol="0" anchor="ctr"/>
          <a:lstStyle/>
          <a:p>
            <a:endParaRPr lang="ko-KR" altLang="en-US" dirty="0"/>
          </a:p>
        </p:txBody>
      </p:sp>
      <p:sp>
        <p:nvSpPr>
          <p:cNvPr id="5" name="슬라이드 노트 개체 틀 4"/>
          <p:cNvSpPr>
            <a:spLocks noGrp="1"/>
          </p:cNvSpPr>
          <p:nvPr>
            <p:ph type="body" sz="quarter" idx="3"/>
          </p:nvPr>
        </p:nvSpPr>
        <p:spPr>
          <a:xfrm>
            <a:off x="673577" y="4748164"/>
            <a:ext cx="5388610" cy="3884861"/>
          </a:xfrm>
          <a:prstGeom prst="rect">
            <a:avLst/>
          </a:prstGeom>
        </p:spPr>
        <p:txBody>
          <a:bodyPr vert="horz" lIns="90757" tIns="45378" rIns="90757" bIns="45378" rtlCol="0"/>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1" y="9371286"/>
            <a:ext cx="2918830" cy="495028"/>
          </a:xfrm>
          <a:prstGeom prst="rect">
            <a:avLst/>
          </a:prstGeom>
        </p:spPr>
        <p:txBody>
          <a:bodyPr vert="horz" lIns="90757" tIns="45378" rIns="90757" bIns="45378" rtlCol="0" anchor="b"/>
          <a:lstStyle>
            <a:lvl1pPr algn="l">
              <a:defRPr sz="1200">
                <a:latin typeface="돋움" panose="020B0600000101010101" pitchFamily="50" charset="-127"/>
                <a:ea typeface="돋움" panose="020B0600000101010101" pitchFamily="50" charset="-127"/>
              </a:defRPr>
            </a:lvl1pPr>
          </a:lstStyle>
          <a:p>
            <a:endParaRPr lang="ko-KR" altLang="en-US" dirty="0"/>
          </a:p>
        </p:txBody>
      </p:sp>
      <p:sp>
        <p:nvSpPr>
          <p:cNvPr id="7" name="슬라이드 번호 개체 틀 6"/>
          <p:cNvSpPr>
            <a:spLocks noGrp="1"/>
          </p:cNvSpPr>
          <p:nvPr>
            <p:ph type="sldNum" sz="quarter" idx="5"/>
          </p:nvPr>
        </p:nvSpPr>
        <p:spPr>
          <a:xfrm>
            <a:off x="3815375" y="9371286"/>
            <a:ext cx="2918830" cy="495028"/>
          </a:xfrm>
          <a:prstGeom prst="rect">
            <a:avLst/>
          </a:prstGeom>
        </p:spPr>
        <p:txBody>
          <a:bodyPr vert="horz" lIns="90757" tIns="45378" rIns="90757" bIns="45378" rtlCol="0" anchor="b"/>
          <a:lstStyle>
            <a:lvl1pPr algn="r">
              <a:defRPr sz="1200">
                <a:latin typeface="돋움" panose="020B0600000101010101" pitchFamily="50" charset="-127"/>
                <a:ea typeface="돋움" panose="020B0600000101010101" pitchFamily="50" charset="-127"/>
              </a:defRPr>
            </a:lvl1pPr>
          </a:lstStyle>
          <a:p>
            <a:fld id="{85EF4707-5951-457D-9735-FE80878EC594}" type="slidenum">
              <a:rPr lang="ko-KR" altLang="en-US" smtClean="0"/>
              <a:pPr/>
              <a:t>‹#›</a:t>
            </a:fld>
            <a:endParaRPr lang="ko-KR" altLang="en-US" dirty="0"/>
          </a:p>
        </p:txBody>
      </p:sp>
    </p:spTree>
    <p:extLst>
      <p:ext uri="{BB962C8B-B14F-4D97-AF65-F5344CB8AC3E}">
        <p14:creationId xmlns:p14="http://schemas.microsoft.com/office/powerpoint/2010/main" val="21956187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돋움" panose="020B0600000101010101" pitchFamily="50" charset="-127"/>
        <a:ea typeface="돋움" panose="020B0600000101010101" pitchFamily="50" charset="-127"/>
        <a:cs typeface="+mn-cs"/>
      </a:defRPr>
    </a:lvl1pPr>
    <a:lvl2pPr marL="457200" algn="l" defTabSz="914400" rtl="0" eaLnBrk="1" latinLnBrk="1" hangingPunct="1">
      <a:defRPr sz="1200" kern="1200">
        <a:solidFill>
          <a:schemeClr val="tx1"/>
        </a:solidFill>
        <a:latin typeface="돋움" panose="020B0600000101010101" pitchFamily="50" charset="-127"/>
        <a:ea typeface="돋움" panose="020B0600000101010101" pitchFamily="50" charset="-127"/>
        <a:cs typeface="+mn-cs"/>
      </a:defRPr>
    </a:lvl2pPr>
    <a:lvl3pPr marL="914400" algn="l" defTabSz="914400" rtl="0" eaLnBrk="1" latinLnBrk="1" hangingPunct="1">
      <a:defRPr sz="1200" kern="1200">
        <a:solidFill>
          <a:schemeClr val="tx1"/>
        </a:solidFill>
        <a:latin typeface="돋움" panose="020B0600000101010101" pitchFamily="50" charset="-127"/>
        <a:ea typeface="돋움" panose="020B0600000101010101" pitchFamily="50" charset="-127"/>
        <a:cs typeface="+mn-cs"/>
      </a:defRPr>
    </a:lvl3pPr>
    <a:lvl4pPr marL="1371600" algn="l" defTabSz="914400" rtl="0" eaLnBrk="1" latinLnBrk="1" hangingPunct="1">
      <a:defRPr sz="1200" kern="1200">
        <a:solidFill>
          <a:schemeClr val="tx1"/>
        </a:solidFill>
        <a:latin typeface="돋움" panose="020B0600000101010101" pitchFamily="50" charset="-127"/>
        <a:ea typeface="돋움" panose="020B0600000101010101" pitchFamily="50" charset="-127"/>
        <a:cs typeface="+mn-cs"/>
      </a:defRPr>
    </a:lvl4pPr>
    <a:lvl5pPr marL="1828800" algn="l" defTabSz="914400" rtl="0" eaLnBrk="1" latinLnBrk="1" hangingPunct="1">
      <a:defRPr sz="1200" kern="1200">
        <a:solidFill>
          <a:schemeClr val="tx1"/>
        </a:solidFill>
        <a:latin typeface="돋움" panose="020B0600000101010101" pitchFamily="50" charset="-127"/>
        <a:ea typeface="돋움" panose="020B0600000101010101"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5325" y="739775"/>
            <a:ext cx="5345113" cy="3700463"/>
          </a:xfrm>
        </p:spPr>
      </p:sp>
      <p:sp>
        <p:nvSpPr>
          <p:cNvPr id="3" name="슬라이드 노트 개체 틀 2"/>
          <p:cNvSpPr>
            <a:spLocks noGrp="1"/>
          </p:cNvSpPr>
          <p:nvPr>
            <p:ph type="body" idx="1"/>
          </p:nvPr>
        </p:nvSpPr>
        <p:spPr/>
        <p:txBody>
          <a:bodyPr/>
          <a:lstStyle/>
          <a:p>
            <a:r>
              <a:rPr lang="en-US" altLang="ko-KR" sz="1600" dirty="0"/>
              <a:t>Good morning everyone</a:t>
            </a:r>
            <a:r>
              <a:rPr lang="en-US" altLang="ko-KR" sz="1600" baseline="0" dirty="0"/>
              <a:t>, </a:t>
            </a:r>
          </a:p>
          <a:p>
            <a:endParaRPr lang="en-US" altLang="ko-KR" sz="1600" baseline="0" dirty="0"/>
          </a:p>
          <a:p>
            <a:r>
              <a:rPr lang="en-US" altLang="ko-KR" sz="1600" baseline="0" dirty="0"/>
              <a:t>My name is </a:t>
            </a:r>
            <a:r>
              <a:rPr lang="en-US" altLang="ko-KR" sz="1600" baseline="0" dirty="0" smtClean="0"/>
              <a:t>Jun-</a:t>
            </a:r>
            <a:r>
              <a:rPr lang="en-US" altLang="ko-KR" sz="1600" baseline="0" dirty="0" err="1" smtClean="0"/>
              <a:t>shik</a:t>
            </a:r>
            <a:r>
              <a:rPr lang="en-US" altLang="ko-KR" sz="1600" baseline="0" dirty="0" smtClean="0"/>
              <a:t> Lee of </a:t>
            </a:r>
            <a:r>
              <a:rPr lang="en-US" altLang="ko-KR" sz="1600" baseline="0" dirty="0" err="1" smtClean="0"/>
              <a:t>khoa</a:t>
            </a:r>
            <a:r>
              <a:rPr lang="en-US" altLang="ko-KR" sz="1600" baseline="0" dirty="0" smtClean="0"/>
              <a:t>, on behalf of the Chair </a:t>
            </a:r>
            <a:r>
              <a:rPr lang="en-US" altLang="ko-KR" sz="1600" baseline="0" dirty="0"/>
              <a:t>of EAHC-MSDI Working Group.</a:t>
            </a:r>
          </a:p>
          <a:p>
            <a:endParaRPr lang="en-US" altLang="ko-KR" sz="1600" baseline="0" dirty="0"/>
          </a:p>
          <a:p>
            <a:r>
              <a:rPr lang="en-US" altLang="ko-KR" sz="1600" baseline="0" dirty="0" smtClean="0"/>
              <a:t>I’d </a:t>
            </a:r>
            <a:r>
              <a:rPr lang="en-US" altLang="ko-KR" sz="1600" baseline="0" dirty="0"/>
              <a:t>like to present the 1</a:t>
            </a:r>
            <a:r>
              <a:rPr lang="en-US" altLang="ko-KR" sz="1600" baseline="30000" dirty="0"/>
              <a:t>st</a:t>
            </a:r>
            <a:r>
              <a:rPr lang="en-US" altLang="ko-KR" sz="1600" baseline="0" dirty="0"/>
              <a:t> EAHC MSDIWG meeting report. </a:t>
            </a:r>
          </a:p>
          <a:p>
            <a:endParaRPr lang="ko-KR" altLang="en-US" sz="1600" dirty="0"/>
          </a:p>
          <a:p>
            <a:endParaRPr lang="ko-KR" altLang="en-US" dirty="0"/>
          </a:p>
          <a:p>
            <a:pPr defTabSz="906536">
              <a:defRPr/>
            </a:pPr>
            <a:endParaRPr lang="ko-KR" altLang="ko-KR" dirty="0"/>
          </a:p>
        </p:txBody>
      </p:sp>
      <p:sp>
        <p:nvSpPr>
          <p:cNvPr id="4" name="슬라이드 번호 개체 틀 3"/>
          <p:cNvSpPr>
            <a:spLocks noGrp="1"/>
          </p:cNvSpPr>
          <p:nvPr>
            <p:ph type="sldNum" sz="quarter" idx="10"/>
          </p:nvPr>
        </p:nvSpPr>
        <p:spPr/>
        <p:txBody>
          <a:bodyPr/>
          <a:lstStyle/>
          <a:p>
            <a:fld id="{611FFF91-4D5C-40DF-A990-0CBE8300FBDB}" type="slidenum">
              <a:rPr lang="ko-KR" altLang="en-US" smtClean="0"/>
              <a:t>1</a:t>
            </a:fld>
            <a:endParaRPr lang="ko-KR" altLang="en-US"/>
          </a:p>
        </p:txBody>
      </p:sp>
    </p:spTree>
    <p:extLst>
      <p:ext uri="{BB962C8B-B14F-4D97-AF65-F5344CB8AC3E}">
        <p14:creationId xmlns:p14="http://schemas.microsoft.com/office/powerpoint/2010/main" val="68730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ko-KR" sz="1600" dirty="0" smtClean="0">
                <a:solidFill>
                  <a:schemeClr val="tx1"/>
                </a:solidFill>
              </a:rPr>
              <a:t>Let’s </a:t>
            </a:r>
            <a:r>
              <a:rPr lang="en-US" altLang="ko-KR" sz="1600" dirty="0">
                <a:solidFill>
                  <a:schemeClr val="tx1"/>
                </a:solidFill>
              </a:rPr>
              <a:t>move on the challenges and next meeting of EAHC MSDIWG.</a:t>
            </a:r>
          </a:p>
          <a:p>
            <a:pPr defTabSz="906536">
              <a:defRPr/>
            </a:pPr>
            <a:endParaRPr lang="en-US" altLang="ko-KR" sz="1600" dirty="0">
              <a:solidFill>
                <a:schemeClr val="tx1"/>
              </a:solidFill>
            </a:endParaRPr>
          </a:p>
          <a:p>
            <a:pPr defTabSz="906536">
              <a:defRPr/>
            </a:pPr>
            <a:r>
              <a:rPr lang="en-US" altLang="ko-KR" sz="1600" dirty="0" smtClean="0">
                <a:solidFill>
                  <a:schemeClr val="tx1"/>
                </a:solidFill>
              </a:rPr>
              <a:t>There </a:t>
            </a:r>
            <a:r>
              <a:rPr lang="en-US" altLang="ko-KR" sz="1600" dirty="0">
                <a:solidFill>
                  <a:schemeClr val="tx1"/>
                </a:solidFill>
              </a:rPr>
              <a:t>are broadly two difficulties. </a:t>
            </a:r>
          </a:p>
          <a:p>
            <a:pPr marL="0" marR="0" lvl="0" indent="0" algn="l" defTabSz="906536"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rPr>
              <a:t>First, </a:t>
            </a: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 is difficult to find common interests because each member has a different level of understanding and requirements for EAHC MSDI. Each country of EAHC MSDIWG is very largely spatially distributed. It is harder to pursue one common goal.</a:t>
            </a:r>
          </a:p>
          <a:p>
            <a:pPr marL="0" marR="0" lvl="0" indent="0" algn="l" defTabSz="906536" rtl="0" eaLnBrk="1" fontAlgn="auto" latinLnBrk="1" hangingPunct="1">
              <a:lnSpc>
                <a:spcPct val="100000"/>
              </a:lnSpc>
              <a:spcBef>
                <a:spcPts val="0"/>
              </a:spcBef>
              <a:spcAft>
                <a:spcPts val="0"/>
              </a:spcAft>
              <a:buClrTx/>
              <a:buSzTx/>
              <a:buFontTx/>
              <a:buNone/>
              <a:tabLst/>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Next, Some responsible organizations for MSDI have unique constraints. For example, it is very difficult to share marine geospatial data. Or some organizations has not the leading role of the national MSDI, which leads to the difficulty of reaching consensus. </a:t>
            </a:r>
          </a:p>
          <a:p>
            <a:pPr marL="0" marR="0" lvl="0" indent="0" algn="l" defTabSz="906536" rtl="0" eaLnBrk="1" fontAlgn="auto" latinLnBrk="1" hangingPunct="1">
              <a:lnSpc>
                <a:spcPct val="100000"/>
              </a:lnSpc>
              <a:spcBef>
                <a:spcPts val="0"/>
              </a:spcBef>
              <a:spcAft>
                <a:spcPts val="0"/>
              </a:spcAft>
              <a:buClrTx/>
              <a:buSzTx/>
              <a:buFontTx/>
              <a:buNone/>
              <a:tabLst/>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Thus we are developing use case exercises to </a:t>
            </a:r>
            <a:r>
              <a:rPr lang="en-US"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provide benefits of EAHC MSDI to each member</a:t>
            </a: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a:t>
            </a:r>
            <a:r>
              <a:rPr lang="ko-KR" altLang="en-US"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a:t>
            </a:r>
            <a:endPar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a:p>
            <a:pPr marL="0" marR="0" lvl="0" indent="0" algn="l" defTabSz="906536" rtl="0" eaLnBrk="1" fontAlgn="auto" latinLnBrk="1" hangingPunct="1">
              <a:lnSpc>
                <a:spcPct val="100000"/>
              </a:lnSpc>
              <a:spcBef>
                <a:spcPts val="0"/>
              </a:spcBef>
              <a:spcAft>
                <a:spcPts val="0"/>
              </a:spcAft>
              <a:buClrTx/>
              <a:buSzTx/>
              <a:buFontTx/>
              <a:buNone/>
              <a:tabLst/>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These activities can promote the participation of member countries in their activities.</a:t>
            </a:r>
          </a:p>
          <a:p>
            <a:pPr defTabSz="906536">
              <a:defRPr/>
            </a:pPr>
            <a:endParaRPr lang="en-US" altLang="ko-KR" sz="1600" dirty="0">
              <a:solidFill>
                <a:schemeClr val="tx1"/>
              </a:solidFill>
            </a:endParaRPr>
          </a:p>
          <a:p>
            <a:pPr defTabSz="906536">
              <a:defRPr/>
            </a:pPr>
            <a:r>
              <a:rPr lang="en-US" altLang="ko-KR" sz="1600" dirty="0" smtClean="0">
                <a:solidFill>
                  <a:schemeClr val="tx1"/>
                </a:solidFill>
              </a:rPr>
              <a:t>Finally</a:t>
            </a:r>
            <a:r>
              <a:rPr lang="en-US" altLang="ko-KR" sz="1600" dirty="0">
                <a:solidFill>
                  <a:schemeClr val="tx1"/>
                </a:solidFill>
              </a:rPr>
              <a:t>, I would like to inform that 2</a:t>
            </a:r>
            <a:r>
              <a:rPr lang="en-US" altLang="ko-KR" sz="1600" baseline="30000" dirty="0">
                <a:solidFill>
                  <a:schemeClr val="tx1"/>
                </a:solidFill>
              </a:rPr>
              <a:t>nd</a:t>
            </a:r>
            <a:r>
              <a:rPr lang="en-US" altLang="ko-KR" sz="1600" dirty="0">
                <a:solidFill>
                  <a:schemeClr val="tx1"/>
                </a:solidFill>
              </a:rPr>
              <a:t> EAHC MSDIWG meeting will be held June, this year, Singapore. </a:t>
            </a:r>
          </a:p>
          <a:p>
            <a:pPr defTabSz="906536">
              <a:defRPr/>
            </a:pPr>
            <a:endParaRPr lang="en-US" altLang="ko-KR" sz="1600" dirty="0">
              <a:solidFill>
                <a:schemeClr val="tx1"/>
              </a:solidFill>
            </a:endParaRPr>
          </a:p>
          <a:p>
            <a:pPr defTabSz="906536">
              <a:defRPr/>
            </a:pPr>
            <a:r>
              <a:rPr lang="en-US" altLang="ko-KR" sz="1600" dirty="0">
                <a:solidFill>
                  <a:schemeClr val="tx1"/>
                </a:solidFill>
              </a:rPr>
              <a:t>That</a:t>
            </a:r>
            <a:r>
              <a:rPr lang="en-US" altLang="ko-KR" sz="1600" baseline="0" dirty="0">
                <a:solidFill>
                  <a:schemeClr val="tx1"/>
                </a:solidFill>
              </a:rPr>
              <a:t>’s all for me.</a:t>
            </a:r>
            <a:endParaRPr lang="en-US" altLang="ko-KR" sz="1600" dirty="0">
              <a:solidFill>
                <a:schemeClr val="tx1"/>
              </a:solidFill>
            </a:endParaRPr>
          </a:p>
          <a:p>
            <a:pPr marL="0" marR="0" lvl="0" indent="0" algn="l" defTabSz="906536" rtl="0" eaLnBrk="1" fontAlgn="auto" latinLnBrk="1" hangingPunct="1">
              <a:lnSpc>
                <a:spcPct val="100000"/>
              </a:lnSpc>
              <a:spcBef>
                <a:spcPts val="0"/>
              </a:spcBef>
              <a:spcAft>
                <a:spcPts val="0"/>
              </a:spcAft>
              <a:buClrTx/>
              <a:buSzTx/>
              <a:buFontTx/>
              <a:buNone/>
              <a:tabLst/>
              <a:defRPr/>
            </a:pPr>
            <a:endParaRPr lang="en-US" altLang="ko-KR" spc="-149" dirty="0">
              <a:ln>
                <a:solidFill>
                  <a:srgbClr val="7593B5">
                    <a:alpha val="0"/>
                  </a:srgbClr>
                </a:solidFill>
              </a:ln>
              <a:solidFill>
                <a:schemeClr val="tx1">
                  <a:lumMod val="75000"/>
                  <a:lumOff val="25000"/>
                </a:schemeClr>
              </a:solidFill>
              <a:latin typeface="Arial" panose="020B0604020202020204" pitchFamily="34" charset="0"/>
              <a:cs typeface="Arial" panose="020B0604020202020204" pitchFamily="34" charset="0"/>
            </a:endParaRPr>
          </a:p>
          <a:p>
            <a:pPr defTabSz="906536">
              <a:defRPr/>
            </a:pPr>
            <a:endParaRPr lang="en-US" altLang="ko-KR" dirty="0"/>
          </a:p>
          <a:p>
            <a:pPr fontAlgn="base" latinLnBrk="1"/>
            <a:endParaRPr lang="en-US"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10</a:t>
            </a:fld>
            <a:endParaRPr lang="ko-KR" altLang="en-US"/>
          </a:p>
        </p:txBody>
      </p:sp>
    </p:spTree>
    <p:extLst>
      <p:ext uri="{BB962C8B-B14F-4D97-AF65-F5344CB8AC3E}">
        <p14:creationId xmlns:p14="http://schemas.microsoft.com/office/powerpoint/2010/main" val="176625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600" dirty="0"/>
              <a:t>Thank you for your attention.</a:t>
            </a:r>
          </a:p>
          <a:p>
            <a:endParaRPr lang="ko-KR" altLang="en-US" dirty="0"/>
          </a:p>
        </p:txBody>
      </p:sp>
      <p:sp>
        <p:nvSpPr>
          <p:cNvPr id="4" name="슬라이드 번호 개체 틀 3"/>
          <p:cNvSpPr>
            <a:spLocks noGrp="1"/>
          </p:cNvSpPr>
          <p:nvPr>
            <p:ph type="sldNum" sz="quarter" idx="10"/>
          </p:nvPr>
        </p:nvSpPr>
        <p:spPr/>
        <p:txBody>
          <a:bodyPr/>
          <a:lstStyle/>
          <a:p>
            <a:fld id="{85EF4707-5951-457D-9735-FE80878EC594}" type="slidenum">
              <a:rPr lang="ko-KR" altLang="en-US" smtClean="0"/>
              <a:pPr/>
              <a:t>11</a:t>
            </a:fld>
            <a:endParaRPr lang="ko-KR" altLang="en-US"/>
          </a:p>
        </p:txBody>
      </p:sp>
    </p:spTree>
    <p:extLst>
      <p:ext uri="{BB962C8B-B14F-4D97-AF65-F5344CB8AC3E}">
        <p14:creationId xmlns:p14="http://schemas.microsoft.com/office/powerpoint/2010/main" val="337554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600" kern="1200" dirty="0">
                <a:solidFill>
                  <a:schemeClr val="tx1"/>
                </a:solidFill>
                <a:latin typeface="돋움" panose="020B0600000101010101" pitchFamily="50" charset="-127"/>
                <a:ea typeface="돋움" panose="020B0600000101010101" pitchFamily="50" charset="-127"/>
                <a:cs typeface="+mn-cs"/>
              </a:rPr>
              <a:t>The 1</a:t>
            </a:r>
            <a:r>
              <a:rPr lang="en-US" altLang="ko-KR" sz="1600" kern="1200" baseline="30000" dirty="0">
                <a:solidFill>
                  <a:schemeClr val="tx1"/>
                </a:solidFill>
                <a:latin typeface="돋움" panose="020B0600000101010101" pitchFamily="50" charset="-127"/>
                <a:ea typeface="돋움" panose="020B0600000101010101" pitchFamily="50" charset="-127"/>
                <a:cs typeface="+mn-cs"/>
              </a:rPr>
              <a:t>st</a:t>
            </a:r>
            <a:r>
              <a:rPr lang="en-US" altLang="ko-KR" sz="1600" kern="1200" dirty="0">
                <a:solidFill>
                  <a:schemeClr val="tx1"/>
                </a:solidFill>
                <a:latin typeface="돋움" panose="020B0600000101010101" pitchFamily="50" charset="-127"/>
                <a:ea typeface="돋움" panose="020B0600000101010101" pitchFamily="50" charset="-127"/>
                <a:cs typeface="+mn-cs"/>
              </a:rPr>
              <a:t> EAHC-MSDIWG meeting was held in Chiang Mai, Thailand in November 2018. </a:t>
            </a:r>
          </a:p>
          <a:p>
            <a:endParaRPr lang="en-US" altLang="ko-KR" sz="1600" kern="1200" dirty="0">
              <a:solidFill>
                <a:schemeClr val="tx1"/>
              </a:solidFill>
              <a:latin typeface="돋움" panose="020B0600000101010101" pitchFamily="50" charset="-127"/>
              <a:ea typeface="돋움" panose="020B0600000101010101" pitchFamily="50" charset="-127"/>
              <a:cs typeface="+mn-cs"/>
            </a:endParaRPr>
          </a:p>
          <a:p>
            <a:r>
              <a:rPr lang="en-US" altLang="ko-KR" sz="1600" kern="1200" dirty="0">
                <a:solidFill>
                  <a:schemeClr val="tx1"/>
                </a:solidFill>
                <a:latin typeface="돋움" panose="020B0600000101010101" pitchFamily="50" charset="-127"/>
                <a:ea typeface="돋움" panose="020B0600000101010101" pitchFamily="50" charset="-127"/>
                <a:cs typeface="+mn-cs"/>
              </a:rPr>
              <a:t>30 participants from 9 member states attended.</a:t>
            </a:r>
          </a:p>
          <a:p>
            <a:endParaRPr lang="en-US" altLang="ko-KR" sz="1600" kern="1200" dirty="0">
              <a:solidFill>
                <a:schemeClr val="tx1"/>
              </a:solidFill>
              <a:latin typeface="돋움" panose="020B0600000101010101" pitchFamily="50" charset="-127"/>
              <a:ea typeface="돋움" panose="020B0600000101010101" pitchFamily="50" charset="-127"/>
              <a:cs typeface="+mn-cs"/>
            </a:endParaRPr>
          </a:p>
          <a:p>
            <a:pPr defTabSz="906536">
              <a:defRPr/>
            </a:pPr>
            <a:r>
              <a:rPr lang="en-US" altLang="ko-KR" sz="1600" baseline="0" dirty="0"/>
              <a:t>Mainly 5 agenda items were discussed at the meeting. </a:t>
            </a:r>
          </a:p>
          <a:p>
            <a:r>
              <a:rPr lang="en-US" altLang="ko-KR" sz="1600" kern="1200" dirty="0">
                <a:solidFill>
                  <a:schemeClr val="tx1"/>
                </a:solidFill>
                <a:latin typeface="돋움" panose="020B0600000101010101" pitchFamily="50" charset="-127"/>
                <a:ea typeface="돋움" panose="020B0600000101010101" pitchFamily="50" charset="-127"/>
                <a:cs typeface="+mn-cs"/>
              </a:rPr>
              <a:t>The meeting discussed</a:t>
            </a:r>
            <a:r>
              <a:rPr lang="en-US" altLang="ko-KR" sz="1600" kern="1200" baseline="0" dirty="0">
                <a:solidFill>
                  <a:schemeClr val="tx1"/>
                </a:solidFill>
                <a:latin typeface="돋움" panose="020B0600000101010101" pitchFamily="50" charset="-127"/>
                <a:ea typeface="돋움" panose="020B0600000101010101" pitchFamily="50" charset="-127"/>
                <a:cs typeface="+mn-cs"/>
              </a:rPr>
              <a:t> EAHC-MSDI WG Progress and TOR, C</a:t>
            </a:r>
            <a:r>
              <a:rPr lang="en-US" altLang="ko-KR" sz="1600" kern="1200" dirty="0">
                <a:solidFill>
                  <a:schemeClr val="tx1"/>
                </a:solidFill>
                <a:latin typeface="돋움" panose="020B0600000101010101" pitchFamily="50" charset="-127"/>
                <a:ea typeface="돋움" panose="020B0600000101010101" pitchFamily="50" charset="-127"/>
                <a:cs typeface="+mn-cs"/>
              </a:rPr>
              <a:t>ountry reports on MSDI, MSDI concept and importance, MSDI trend report, and WG work plan.</a:t>
            </a:r>
            <a:endParaRPr lang="en-US" altLang="ko-KR" sz="1600" spc="-149" dirty="0">
              <a:ln>
                <a:solidFill>
                  <a:srgbClr val="7593B5">
                    <a:alpha val="0"/>
                  </a:srgbClr>
                </a:solidFill>
              </a:ln>
              <a:solidFill>
                <a:schemeClr val="tx1">
                  <a:lumMod val="75000"/>
                  <a:lumOff val="25000"/>
                </a:schemeClr>
              </a:solidFill>
              <a:latin typeface="Arial" panose="020B0604020202020204" pitchFamily="34" charset="0"/>
              <a:cs typeface="Arial" panose="020B0604020202020204" pitchFamily="34" charset="0"/>
            </a:endParaRPr>
          </a:p>
          <a:p>
            <a:pPr defTabSz="906536">
              <a:defRPr/>
            </a:pPr>
            <a:endParaRPr lang="en-US" altLang="ko-KR" sz="1600" dirty="0"/>
          </a:p>
          <a:p>
            <a:pPr fontAlgn="base" latinLnBrk="1"/>
            <a:endParaRPr lang="en-US" sz="1600"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2</a:t>
            </a:fld>
            <a:endParaRPr lang="ko-KR" altLang="en-US"/>
          </a:p>
        </p:txBody>
      </p:sp>
    </p:spTree>
    <p:extLst>
      <p:ext uri="{BB962C8B-B14F-4D97-AF65-F5344CB8AC3E}">
        <p14:creationId xmlns:p14="http://schemas.microsoft.com/office/powerpoint/2010/main" val="98807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600" dirty="0"/>
              <a:t>It</a:t>
            </a:r>
            <a:r>
              <a:rPr lang="en-US" altLang="ko-KR" sz="1600" baseline="0" dirty="0"/>
              <a:t> was the first working group meeting, so the membership was reviewed.</a:t>
            </a:r>
          </a:p>
          <a:p>
            <a:endParaRPr lang="en-US" altLang="ko-KR" sz="1600" baseline="0" dirty="0"/>
          </a:p>
          <a:p>
            <a:r>
              <a:rPr lang="en-US" altLang="ko-KR" sz="1600" baseline="0" dirty="0"/>
              <a:t>All member states have a member in the working group except the </a:t>
            </a:r>
            <a:r>
              <a:rPr lang="en-US" altLang="ko-KR" sz="1600" baseline="0" dirty="0" smtClean="0"/>
              <a:t>North </a:t>
            </a:r>
            <a:r>
              <a:rPr lang="en-US" altLang="ko-KR" sz="1600" baseline="0" dirty="0" err="1" smtClean="0"/>
              <a:t>korea</a:t>
            </a:r>
            <a:r>
              <a:rPr lang="en-US" altLang="ko-KR" sz="1600" baseline="0" dirty="0" smtClean="0"/>
              <a:t>.</a:t>
            </a:r>
            <a:endParaRPr lang="en-US" sz="1600"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3</a:t>
            </a:fld>
            <a:endParaRPr lang="ko-KR" altLang="en-US"/>
          </a:p>
        </p:txBody>
      </p:sp>
    </p:spTree>
    <p:extLst>
      <p:ext uri="{BB962C8B-B14F-4D97-AF65-F5344CB8AC3E}">
        <p14:creationId xmlns:p14="http://schemas.microsoft.com/office/powerpoint/2010/main" val="262884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600" kern="1200" dirty="0">
                <a:solidFill>
                  <a:schemeClr val="tx1"/>
                </a:solidFill>
                <a:latin typeface="돋움" panose="020B0600000101010101" pitchFamily="50" charset="-127"/>
                <a:ea typeface="돋움" panose="020B0600000101010101" pitchFamily="50" charset="-127"/>
                <a:cs typeface="+mn-cs"/>
              </a:rPr>
              <a:t>For the country report, five member states, Brunei, Japan,</a:t>
            </a:r>
            <a:r>
              <a:rPr lang="ko-KR" altLang="en-US" sz="1600" dirty="0"/>
              <a:t> </a:t>
            </a:r>
            <a:r>
              <a:rPr lang="en-US" altLang="ko-KR" sz="1600" kern="1200" dirty="0">
                <a:solidFill>
                  <a:schemeClr val="tx1"/>
                </a:solidFill>
                <a:latin typeface="돋움" panose="020B0600000101010101" pitchFamily="50" charset="-127"/>
                <a:ea typeface="돋움" panose="020B0600000101010101" pitchFamily="50" charset="-127"/>
                <a:cs typeface="+mn-cs"/>
              </a:rPr>
              <a:t>ROK</a:t>
            </a:r>
            <a:r>
              <a:rPr lang="en-US" altLang="ko-KR" sz="1600" dirty="0"/>
              <a:t>,</a:t>
            </a:r>
            <a:r>
              <a:rPr lang="en-US" altLang="ko-KR" sz="1600" kern="1200" dirty="0">
                <a:solidFill>
                  <a:schemeClr val="tx1"/>
                </a:solidFill>
                <a:latin typeface="돋움" panose="020B0600000101010101" pitchFamily="50" charset="-127"/>
                <a:ea typeface="돋움" panose="020B0600000101010101" pitchFamily="50" charset="-127"/>
                <a:cs typeface="+mn-cs"/>
              </a:rPr>
              <a:t> Singapore and Malaysia, presented their country reports on national MSDI.</a:t>
            </a:r>
          </a:p>
          <a:p>
            <a:r>
              <a:rPr lang="en-US" altLang="ko-KR" sz="1600" kern="1200" dirty="0">
                <a:solidFill>
                  <a:schemeClr val="tx1"/>
                </a:solidFill>
                <a:latin typeface="돋움" panose="020B0600000101010101" pitchFamily="50" charset="-127"/>
                <a:ea typeface="돋움" panose="020B0600000101010101" pitchFamily="50" charset="-127"/>
                <a:cs typeface="+mn-cs"/>
              </a:rPr>
              <a:t> </a:t>
            </a:r>
          </a:p>
          <a:p>
            <a:r>
              <a:rPr lang="en-US" altLang="ko-KR" sz="1600" kern="1200" dirty="0">
                <a:solidFill>
                  <a:schemeClr val="tx1"/>
                </a:solidFill>
                <a:latin typeface="돋움" panose="020B0600000101010101" pitchFamily="50" charset="-127"/>
                <a:ea typeface="돋움" panose="020B0600000101010101" pitchFamily="50" charset="-127"/>
                <a:cs typeface="+mn-cs"/>
              </a:rPr>
              <a:t>Brunei introduced its </a:t>
            </a:r>
            <a:r>
              <a:rPr lang="en-US" altLang="ko-KR" sz="1600" dirty="0">
                <a:solidFill>
                  <a:schemeClr val="tx1"/>
                </a:solidFill>
              </a:rPr>
              <a:t>Survey</a:t>
            </a:r>
            <a:r>
              <a:rPr lang="en-US" altLang="ko-KR" sz="1600" baseline="0" dirty="0">
                <a:solidFill>
                  <a:schemeClr val="tx1"/>
                </a:solidFill>
              </a:rPr>
              <a:t> Spatial Data </a:t>
            </a:r>
            <a:r>
              <a:rPr lang="en-US" altLang="ko-KR" sz="1600" baseline="0" dirty="0" smtClean="0">
                <a:solidFill>
                  <a:schemeClr val="tx1"/>
                </a:solidFill>
              </a:rPr>
              <a:t>Infrastructure because they didn’t have MSDI</a:t>
            </a:r>
            <a:r>
              <a:rPr lang="en-US" altLang="ko-KR" sz="1600" dirty="0" smtClean="0">
                <a:solidFill>
                  <a:schemeClr val="tx1"/>
                </a:solidFill>
              </a:rPr>
              <a:t>.</a:t>
            </a:r>
            <a:endParaRPr lang="en-US" altLang="ko-KR" sz="1600" dirty="0">
              <a:solidFill>
                <a:schemeClr val="tx1"/>
              </a:solidFill>
            </a:endParaRPr>
          </a:p>
          <a:p>
            <a:pPr defTabSz="906536">
              <a:defRPr/>
            </a:pPr>
            <a:r>
              <a:rPr lang="en-US" altLang="ko-KR" sz="1600" kern="1200" dirty="0">
                <a:solidFill>
                  <a:schemeClr val="tx1"/>
                </a:solidFill>
                <a:latin typeface="돋움" panose="020B0600000101010101" pitchFamily="50" charset="-127"/>
                <a:ea typeface="돋움" panose="020B0600000101010101" pitchFamily="50" charset="-127"/>
                <a:cs typeface="+mn-cs"/>
              </a:rPr>
              <a:t>Japan developed </a:t>
            </a:r>
            <a:r>
              <a:rPr lang="en-US" altLang="ja-JP" sz="1600" dirty="0" smtClean="0"/>
              <a:t>New Web-GIS service </a:t>
            </a:r>
            <a:r>
              <a:rPr lang="en-US" altLang="ja-JP" sz="1600" baseline="0" dirty="0" smtClean="0"/>
              <a:t>called</a:t>
            </a:r>
            <a:r>
              <a:rPr lang="en-US" altLang="ja-JP" sz="1600" dirty="0" smtClean="0"/>
              <a:t> MSIL</a:t>
            </a:r>
            <a:r>
              <a:rPr lang="en-US" altLang="ko-KR" sz="1600" kern="1200" dirty="0" smtClean="0">
                <a:solidFill>
                  <a:schemeClr val="tx1"/>
                </a:solidFill>
                <a:latin typeface="돋움" panose="020B0600000101010101" pitchFamily="50" charset="-127"/>
                <a:ea typeface="돋움" panose="020B0600000101010101" pitchFamily="50" charset="-127"/>
                <a:cs typeface="+mn-cs"/>
              </a:rPr>
              <a:t>, </a:t>
            </a:r>
            <a:r>
              <a:rPr lang="en-US" altLang="ko-KR" sz="1600" kern="1200" dirty="0">
                <a:solidFill>
                  <a:schemeClr val="tx1"/>
                </a:solidFill>
                <a:latin typeface="돋움" panose="020B0600000101010101" pitchFamily="50" charset="-127"/>
                <a:ea typeface="돋움" panose="020B0600000101010101" pitchFamily="50" charset="-127"/>
                <a:cs typeface="+mn-cs"/>
              </a:rPr>
              <a:t>where real time </a:t>
            </a:r>
            <a:r>
              <a:rPr lang="en-US" altLang="ko-KR" sz="1600" kern="1200" dirty="0" err="1">
                <a:solidFill>
                  <a:schemeClr val="tx1"/>
                </a:solidFill>
                <a:latin typeface="돋움" panose="020B0600000101010101" pitchFamily="50" charset="-127"/>
                <a:ea typeface="돋움" panose="020B0600000101010101" pitchFamily="50" charset="-127"/>
                <a:cs typeface="+mn-cs"/>
              </a:rPr>
              <a:t>WebGIS</a:t>
            </a:r>
            <a:r>
              <a:rPr lang="en-US" altLang="ko-KR" sz="1600" kern="1200" dirty="0">
                <a:solidFill>
                  <a:schemeClr val="tx1"/>
                </a:solidFill>
                <a:latin typeface="돋움" panose="020B0600000101010101" pitchFamily="50" charset="-127"/>
                <a:ea typeface="돋움" panose="020B0600000101010101" pitchFamily="50" charset="-127"/>
                <a:cs typeface="+mn-cs"/>
              </a:rPr>
              <a:t> would be part of the Japan’s Maritime Domain Awareness.</a:t>
            </a:r>
          </a:p>
          <a:p>
            <a:pPr defTabSz="906536">
              <a:defRPr/>
            </a:pPr>
            <a:r>
              <a:rPr lang="en-US" altLang="ko-KR" sz="1600" kern="1200" dirty="0">
                <a:solidFill>
                  <a:schemeClr val="tx1"/>
                </a:solidFill>
                <a:latin typeface="돋움" panose="020B0600000101010101" pitchFamily="50" charset="-127"/>
                <a:ea typeface="돋움" panose="020B0600000101010101" pitchFamily="50" charset="-127"/>
                <a:cs typeface="+mn-cs"/>
              </a:rPr>
              <a:t>Japan will share its experience on data harmonization and interoperability at the next Working Group meeting.  </a:t>
            </a:r>
          </a:p>
          <a:p>
            <a:pPr defTabSz="906536">
              <a:defRPr/>
            </a:pPr>
            <a:r>
              <a:rPr lang="en-US" altLang="ko-KR" sz="1600" kern="1200" dirty="0">
                <a:solidFill>
                  <a:schemeClr val="tx1"/>
                </a:solidFill>
                <a:latin typeface="돋움" panose="020B0600000101010101" pitchFamily="50" charset="-127"/>
                <a:ea typeface="돋움" panose="020B0600000101010101" pitchFamily="50" charset="-127"/>
                <a:cs typeface="+mn-cs"/>
              </a:rPr>
              <a:t>ROK presented the status of MSDI. </a:t>
            </a:r>
            <a:r>
              <a:rPr lang="en-US" altLang="ko-KR" sz="1600" dirty="0"/>
              <a:t>ROK integrates and provides </a:t>
            </a:r>
            <a:r>
              <a:rPr lang="en-US" altLang="ko-KR" sz="1600" dirty="0" smtClean="0"/>
              <a:t>Marine </a:t>
            </a:r>
            <a:r>
              <a:rPr lang="en-US" altLang="ko-KR" sz="1600" dirty="0"/>
              <a:t>spatial information within the Ministry of Oceans and Fisheries.</a:t>
            </a:r>
            <a:endParaRPr lang="en-US" altLang="ko-KR" sz="1600" spc="-149" dirty="0">
              <a:ln>
                <a:solidFill>
                  <a:srgbClr val="7593B5">
                    <a:alpha val="0"/>
                  </a:srgbClr>
                </a:solidFill>
              </a:ln>
              <a:solidFill>
                <a:schemeClr val="tx1">
                  <a:lumMod val="75000"/>
                  <a:lumOff val="25000"/>
                </a:schemeClr>
              </a:solidFill>
              <a:latin typeface="Arial" panose="020B0604020202020204" pitchFamily="34" charset="0"/>
              <a:cs typeface="Arial" panose="020B0604020202020204" pitchFamily="34" charset="0"/>
            </a:endParaRPr>
          </a:p>
          <a:p>
            <a:pPr defTabSz="906536">
              <a:defRPr/>
            </a:pPr>
            <a:endParaRPr lang="en-US" altLang="ko-KR" dirty="0"/>
          </a:p>
          <a:p>
            <a:pPr fontAlgn="base" latinLnBrk="1"/>
            <a:endParaRPr lang="en-US"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4</a:t>
            </a:fld>
            <a:endParaRPr lang="ko-KR" altLang="en-US"/>
          </a:p>
        </p:txBody>
      </p:sp>
    </p:spTree>
    <p:extLst>
      <p:ext uri="{BB962C8B-B14F-4D97-AF65-F5344CB8AC3E}">
        <p14:creationId xmlns:p14="http://schemas.microsoft.com/office/powerpoint/2010/main" val="45937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600" dirty="0"/>
              <a:t>Singapore presented a single integrated data platform “</a:t>
            </a:r>
            <a:r>
              <a:rPr lang="en-US" altLang="ko-KR" sz="1600" dirty="0" err="1"/>
              <a:t>GeoSpace</a:t>
            </a:r>
            <a:r>
              <a:rPr lang="en-US" altLang="ko-KR" sz="1600" dirty="0"/>
              <a:t>-Sea” for seamless access to quality marine information for various national projects. </a:t>
            </a:r>
          </a:p>
          <a:p>
            <a:endParaRPr lang="en-US" altLang="ko-KR" sz="1600" dirty="0"/>
          </a:p>
          <a:p>
            <a:pPr defTabSz="906536">
              <a:defRPr/>
            </a:pPr>
            <a:r>
              <a:rPr lang="en-US" altLang="ko-KR" sz="1600" kern="1200" dirty="0">
                <a:solidFill>
                  <a:schemeClr val="tx1"/>
                </a:solidFill>
                <a:latin typeface="돋움" panose="020B0600000101010101" pitchFamily="50" charset="-127"/>
                <a:ea typeface="돋움" panose="020B0600000101010101" pitchFamily="50" charset="-127"/>
                <a:cs typeface="+mn-cs"/>
              </a:rPr>
              <a:t>Finally, Malaysia</a:t>
            </a:r>
            <a:r>
              <a:rPr lang="en-US" altLang="ko-KR" sz="1600" dirty="0">
                <a:solidFill>
                  <a:schemeClr val="tx1"/>
                </a:solidFill>
              </a:rPr>
              <a:t> explained </a:t>
            </a:r>
            <a:r>
              <a:rPr lang="en-US" altLang="ko-KR" sz="1600" kern="1200" dirty="0">
                <a:solidFill>
                  <a:schemeClr val="tx1"/>
                </a:solidFill>
                <a:latin typeface="돋움" panose="020B0600000101010101" pitchFamily="50" charset="-127"/>
                <a:ea typeface="돋움" panose="020B0600000101010101" pitchFamily="50" charset="-127"/>
                <a:cs typeface="+mn-cs"/>
              </a:rPr>
              <a:t>its involvement on marine spatial infrastructure in Malaysia.</a:t>
            </a:r>
          </a:p>
          <a:p>
            <a:pPr fontAlgn="base" latinLnBrk="1"/>
            <a:endParaRPr lang="en-US"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5</a:t>
            </a:fld>
            <a:endParaRPr lang="ko-KR" altLang="en-US"/>
          </a:p>
        </p:txBody>
      </p:sp>
    </p:spTree>
    <p:extLst>
      <p:ext uri="{BB962C8B-B14F-4D97-AF65-F5344CB8AC3E}">
        <p14:creationId xmlns:p14="http://schemas.microsoft.com/office/powerpoint/2010/main" val="130122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600" dirty="0">
                <a:ea typeface="+mn-ea"/>
              </a:rPr>
              <a:t>Next, we shared information on the concept and importance of MSDI at the meeting.</a:t>
            </a:r>
          </a:p>
          <a:p>
            <a:pPr defTabSz="906536">
              <a:defRPr/>
            </a:pPr>
            <a:r>
              <a:rPr lang="en-US" altLang="ko-KR" sz="1600" dirty="0" smtClean="0"/>
              <a:t>We </a:t>
            </a:r>
            <a:r>
              <a:rPr lang="en-US" altLang="ko-KR" sz="1600" dirty="0"/>
              <a:t>looked at why we need to establish marine spatial data infrastructure.</a:t>
            </a:r>
          </a:p>
          <a:p>
            <a:pPr lvl="0"/>
            <a:r>
              <a:rPr lang="en-US" sz="1600" dirty="0" smtClean="0">
                <a:ea typeface="+mn-ea"/>
              </a:rPr>
              <a:t>The </a:t>
            </a:r>
            <a:r>
              <a:rPr lang="en-US" sz="1600" dirty="0">
                <a:ea typeface="+mn-ea"/>
              </a:rPr>
              <a:t>major issues can be grouped by standards, user, and policies.</a:t>
            </a:r>
          </a:p>
          <a:p>
            <a:pPr defTabSz="906536">
              <a:defRPr/>
            </a:pPr>
            <a:r>
              <a:rPr lang="en-US" sz="1600" dirty="0" smtClean="0">
                <a:ea typeface="+mn-ea"/>
              </a:rPr>
              <a:t>The meeting enhanced</a:t>
            </a:r>
            <a:r>
              <a:rPr lang="en-US" sz="1600" baseline="0" dirty="0" smtClean="0">
                <a:ea typeface="+mn-ea"/>
              </a:rPr>
              <a:t> that</a:t>
            </a:r>
            <a:r>
              <a:rPr lang="en-US" sz="1600" dirty="0" smtClean="0">
                <a:ea typeface="+mn-ea"/>
              </a:rPr>
              <a:t> </a:t>
            </a:r>
            <a:r>
              <a:rPr lang="en-US" sz="1600" dirty="0">
                <a:ea typeface="+mn-ea"/>
              </a:rPr>
              <a:t>MSDI can provide effective marine and coastal management to meet the economic, social and environmental objectives of sustainable development. </a:t>
            </a: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6</a:t>
            </a:fld>
            <a:endParaRPr lang="ko-KR" altLang="en-US"/>
          </a:p>
        </p:txBody>
      </p:sp>
    </p:spTree>
    <p:extLst>
      <p:ext uri="{BB962C8B-B14F-4D97-AF65-F5344CB8AC3E}">
        <p14:creationId xmlns:p14="http://schemas.microsoft.com/office/powerpoint/2010/main" val="166647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600" kern="1200" dirty="0" smtClean="0">
                <a:solidFill>
                  <a:schemeClr val="tx1"/>
                </a:solidFill>
                <a:latin typeface="돋움" panose="020B0600000101010101" pitchFamily="50" charset="-127"/>
                <a:ea typeface="돋움" panose="020B0600000101010101" pitchFamily="50" charset="-127"/>
                <a:cs typeface="+mn-cs"/>
              </a:rPr>
              <a:t>Furthermore</a:t>
            </a:r>
            <a:r>
              <a:rPr lang="en-US" altLang="ko-KR" sz="1600" kern="1200" dirty="0">
                <a:solidFill>
                  <a:schemeClr val="tx1"/>
                </a:solidFill>
                <a:latin typeface="돋움" panose="020B0600000101010101" pitchFamily="50" charset="-127"/>
                <a:ea typeface="돋움" panose="020B0600000101010101" pitchFamily="50" charset="-127"/>
                <a:cs typeface="+mn-cs"/>
              </a:rPr>
              <a:t>, the meeting reviewed the international MSDI trends. </a:t>
            </a:r>
          </a:p>
          <a:p>
            <a:r>
              <a:rPr lang="en-US" altLang="ko-KR" sz="1600" baseline="0" dirty="0" smtClean="0"/>
              <a:t>Firstly</a:t>
            </a:r>
            <a:r>
              <a:rPr lang="en-US" altLang="ko-KR" sz="1600" baseline="0" dirty="0"/>
              <a:t>, we looked at the IHO MSDIWG. We shared the role and functionalities of </a:t>
            </a:r>
            <a:r>
              <a:rPr lang="en-US" altLang="ko-KR" sz="1600" baseline="0" dirty="0" smtClean="0"/>
              <a:t>it.</a:t>
            </a:r>
          </a:p>
          <a:p>
            <a:endParaRPr lang="en-US" altLang="ko-KR" sz="1600" baseline="0" dirty="0"/>
          </a:p>
          <a:p>
            <a:r>
              <a:rPr lang="en-US" altLang="ko-KR" dirty="0" smtClean="0"/>
              <a:t>Next</a:t>
            </a:r>
            <a:r>
              <a:rPr lang="en-US" altLang="ko-KR" dirty="0"/>
              <a:t>, we informed each member of the establishment of  UN-GGIM </a:t>
            </a:r>
            <a:r>
              <a:rPr lang="en-US" altLang="ko-KR" dirty="0" smtClean="0"/>
              <a:t>WG on MGI </a:t>
            </a:r>
            <a:r>
              <a:rPr lang="en-US" altLang="ko-KR" dirty="0"/>
              <a:t>and shared the working group’s objectives </a:t>
            </a:r>
            <a:r>
              <a:rPr lang="en-US" altLang="ko-KR" dirty="0" smtClean="0"/>
              <a:t>and </a:t>
            </a:r>
            <a:r>
              <a:rPr lang="en-US" altLang="ko-KR" dirty="0"/>
              <a:t>activities. </a:t>
            </a:r>
          </a:p>
          <a:p>
            <a:endParaRPr lang="en-US" altLang="ko-KR" dirty="0"/>
          </a:p>
          <a:p>
            <a:r>
              <a:rPr lang="en-US" altLang="ko-KR" baseline="0" dirty="0" smtClean="0"/>
              <a:t>Finally</a:t>
            </a:r>
            <a:r>
              <a:rPr lang="en-US" altLang="ko-KR" baseline="0" dirty="0"/>
              <a:t>, we introduced Arctic MSDI WG. </a:t>
            </a:r>
            <a:r>
              <a:rPr lang="en-US" altLang="ko-KR" baseline="0" dirty="0">
                <a:latin typeface="Arial Unicode MS" panose="020B0604020202020204" pitchFamily="50" charset="-127"/>
                <a:ea typeface="Arial Unicode MS" panose="020B0604020202020204" pitchFamily="50" charset="-127"/>
                <a:cs typeface="Arial Unicode MS" panose="020B0604020202020204" pitchFamily="50" charset="-127"/>
              </a:rPr>
              <a:t>The Arctic MSDI WG may be </a:t>
            </a:r>
            <a:r>
              <a:rPr lang="en-US" altLang="ko-KR"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the </a:t>
            </a:r>
            <a:r>
              <a:rPr lang="en-US" altLang="ko-KR" baseline="0" dirty="0">
                <a:latin typeface="Arial Unicode MS" panose="020B0604020202020204" pitchFamily="50" charset="-127"/>
                <a:ea typeface="Arial Unicode MS" panose="020B0604020202020204" pitchFamily="50" charset="-127"/>
                <a:cs typeface="Arial Unicode MS" panose="020B0604020202020204" pitchFamily="50" charset="-127"/>
              </a:rPr>
              <a:t>EAHC MSDIWG’s role model. </a:t>
            </a:r>
          </a:p>
          <a:p>
            <a:r>
              <a:rPr lang="en-US" altLang="ko-KR" baseline="0" dirty="0">
                <a:latin typeface="Arial Unicode MS" panose="020B0604020202020204" pitchFamily="50" charset="-127"/>
                <a:ea typeface="Arial Unicode MS" panose="020B0604020202020204" pitchFamily="50" charset="-127"/>
                <a:cs typeface="Arial Unicode MS" panose="020B0604020202020204" pitchFamily="50" charset="-127"/>
              </a:rPr>
              <a:t>Arctic MSDI facilitates access to geospatial information over the entire Arctic to support social, economic, </a:t>
            </a:r>
            <a:r>
              <a:rPr lang="en-US" altLang="ko-KR" baseline="0" dirty="0" smtClean="0">
                <a:latin typeface="Arial Unicode MS" panose="020B0604020202020204" pitchFamily="50" charset="-127"/>
                <a:ea typeface="Arial Unicode MS" panose="020B0604020202020204" pitchFamily="50" charset="-127"/>
                <a:cs typeface="Arial Unicode MS" panose="020B0604020202020204" pitchFamily="50" charset="-127"/>
              </a:rPr>
              <a:t>environmental, </a:t>
            </a:r>
            <a:r>
              <a:rPr lang="en-US" altLang="ko-KR" baseline="0" dirty="0">
                <a:latin typeface="Arial Unicode MS" panose="020B0604020202020204" pitchFamily="50" charset="-127"/>
                <a:ea typeface="Arial Unicode MS" panose="020B0604020202020204" pitchFamily="50" charset="-127"/>
                <a:cs typeface="Arial Unicode MS" panose="020B0604020202020204" pitchFamily="50" charset="-127"/>
              </a:rPr>
              <a:t>monitoring and decision-making in the Arctic. We looked through the Arctic MSDI portal.</a:t>
            </a:r>
          </a:p>
          <a:p>
            <a:endParaRPr lang="en-US" altLang="ko-KR" dirty="0"/>
          </a:p>
          <a:p>
            <a:r>
              <a:rPr lang="ko-KR" altLang="en-US" dirty="0" smtClean="0"/>
              <a:t>회원국은 </a:t>
            </a:r>
            <a:r>
              <a:rPr lang="en-US" altLang="ko-KR" dirty="0"/>
              <a:t>IHO</a:t>
            </a:r>
            <a:r>
              <a:rPr lang="ko-KR" altLang="en-US" baseline="0" dirty="0"/>
              <a:t> </a:t>
            </a:r>
            <a:r>
              <a:rPr lang="en-US" altLang="ko-KR" baseline="0" dirty="0"/>
              <a:t>MSDIWG</a:t>
            </a:r>
            <a:r>
              <a:rPr lang="ko-KR" altLang="en-US" baseline="0" dirty="0"/>
              <a:t>에서 지역수로위원회 </a:t>
            </a:r>
            <a:r>
              <a:rPr lang="en-US" altLang="ko-KR" baseline="0" dirty="0"/>
              <a:t>MSDIWG </a:t>
            </a:r>
            <a:r>
              <a:rPr lang="ko-KR" altLang="en-US" baseline="0" dirty="0"/>
              <a:t>활동을 모니터링하고 있는지 질문했고</a:t>
            </a:r>
            <a:r>
              <a:rPr lang="en-US" altLang="ko-KR" baseline="0" dirty="0"/>
              <a:t>,</a:t>
            </a:r>
          </a:p>
          <a:p>
            <a:r>
              <a:rPr lang="ko-KR" altLang="en-US" dirty="0"/>
              <a:t>한국은 </a:t>
            </a:r>
            <a:r>
              <a:rPr lang="en-US" altLang="ko-KR" dirty="0"/>
              <a:t>IHO</a:t>
            </a:r>
            <a:r>
              <a:rPr lang="ko-KR" altLang="en-US" baseline="0" dirty="0"/>
              <a:t> </a:t>
            </a:r>
            <a:r>
              <a:rPr lang="en-US" altLang="ko-KR" baseline="0" dirty="0"/>
              <a:t>MSDIWG</a:t>
            </a:r>
            <a:r>
              <a:rPr lang="ko-KR" altLang="en-US" baseline="0" dirty="0"/>
              <a:t>이</a:t>
            </a:r>
            <a:r>
              <a:rPr lang="en-US" altLang="ko-KR" baseline="0" dirty="0"/>
              <a:t> </a:t>
            </a:r>
            <a:r>
              <a:rPr lang="ko-KR" altLang="en-US" dirty="0"/>
              <a:t>지역수로위원회 활동에 매우 관심을 가지고 있으며 매년 보고해 주기를 바란다고 답변하였다</a:t>
            </a:r>
            <a:r>
              <a:rPr lang="en-US" altLang="ko-KR" dirty="0"/>
              <a:t>.</a:t>
            </a:r>
          </a:p>
          <a:p>
            <a:pPr fontAlgn="base" latinLnBrk="1"/>
            <a:r>
              <a:rPr lang="en-US" dirty="0" smtClean="0">
                <a:ea typeface="+mn-ea"/>
              </a:rPr>
              <a:t>The</a:t>
            </a:r>
            <a:r>
              <a:rPr lang="en-US" baseline="0" dirty="0" smtClean="0">
                <a:ea typeface="+mn-ea"/>
              </a:rPr>
              <a:t> member states asked if IHO MSDIWG is monitoring the activities of the regional hydrographic commission and </a:t>
            </a:r>
            <a:r>
              <a:rPr lang="en-US" baseline="0" dirty="0" err="1" smtClean="0">
                <a:ea typeface="+mn-ea"/>
              </a:rPr>
              <a:t>RoK</a:t>
            </a:r>
            <a:r>
              <a:rPr lang="en-US" baseline="0" dirty="0" smtClean="0">
                <a:ea typeface="+mn-ea"/>
              </a:rPr>
              <a:t> replied that </a:t>
            </a:r>
            <a:r>
              <a:rPr lang="en-US" baseline="0" dirty="0" err="1" smtClean="0">
                <a:ea typeface="+mn-ea"/>
              </a:rPr>
              <a:t>iho</a:t>
            </a:r>
            <a:r>
              <a:rPr lang="en-US" baseline="0" dirty="0" smtClean="0">
                <a:ea typeface="+mn-ea"/>
              </a:rPr>
              <a:t> </a:t>
            </a:r>
            <a:r>
              <a:rPr lang="en-US" baseline="0" dirty="0" err="1" smtClean="0">
                <a:ea typeface="+mn-ea"/>
              </a:rPr>
              <a:t>msdiwg</a:t>
            </a:r>
            <a:r>
              <a:rPr lang="en-US" baseline="0" dirty="0" smtClean="0">
                <a:ea typeface="+mn-ea"/>
              </a:rPr>
              <a:t> is very interested in the activities of the </a:t>
            </a:r>
            <a:r>
              <a:rPr lang="en-US" altLang="ko-KR" sz="1200" kern="1200" baseline="0" dirty="0" smtClean="0">
                <a:solidFill>
                  <a:schemeClr val="tx1"/>
                </a:solidFill>
                <a:latin typeface="돋움" panose="020B0600000101010101" pitchFamily="50" charset="-127"/>
                <a:ea typeface="돋움" panose="020B0600000101010101" pitchFamily="50" charset="-127"/>
                <a:cs typeface="+mn-cs"/>
              </a:rPr>
              <a:t>regional hydrographic commission and hopes </a:t>
            </a:r>
            <a:r>
              <a:rPr lang="en-US" altLang="ko-KR" sz="1200" kern="1200" baseline="0" dirty="0" err="1" smtClean="0">
                <a:solidFill>
                  <a:schemeClr val="tx1"/>
                </a:solidFill>
                <a:latin typeface="돋움" panose="020B0600000101010101" pitchFamily="50" charset="-127"/>
                <a:ea typeface="돋움" panose="020B0600000101010101" pitchFamily="50" charset="-127"/>
                <a:cs typeface="+mn-cs"/>
              </a:rPr>
              <a:t>Rok</a:t>
            </a:r>
            <a:r>
              <a:rPr lang="en-US" altLang="ko-KR" sz="1200" kern="1200" baseline="0" dirty="0" smtClean="0">
                <a:solidFill>
                  <a:schemeClr val="tx1"/>
                </a:solidFill>
                <a:latin typeface="돋움" panose="020B0600000101010101" pitchFamily="50" charset="-127"/>
                <a:ea typeface="돋움" panose="020B0600000101010101" pitchFamily="50" charset="-127"/>
                <a:cs typeface="+mn-cs"/>
              </a:rPr>
              <a:t> to report them annually.</a:t>
            </a:r>
            <a:endParaRPr lang="en-US" dirty="0">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7</a:t>
            </a:fld>
            <a:endParaRPr lang="ko-KR" altLang="en-US"/>
          </a:p>
        </p:txBody>
      </p:sp>
    </p:spTree>
    <p:extLst>
      <p:ext uri="{BB962C8B-B14F-4D97-AF65-F5344CB8AC3E}">
        <p14:creationId xmlns:p14="http://schemas.microsoft.com/office/powerpoint/2010/main" val="128654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600" dirty="0">
                <a:solidFill>
                  <a:schemeClr val="tx1"/>
                </a:solidFill>
                <a:ea typeface="+mn-ea"/>
              </a:rPr>
              <a:t>Prior to the 1</a:t>
            </a:r>
            <a:r>
              <a:rPr lang="en-US" sz="1600" baseline="30000" dirty="0">
                <a:solidFill>
                  <a:schemeClr val="tx1"/>
                </a:solidFill>
                <a:ea typeface="+mn-ea"/>
              </a:rPr>
              <a:t>st</a:t>
            </a:r>
            <a:r>
              <a:rPr lang="en-US" sz="1600" dirty="0">
                <a:solidFill>
                  <a:schemeClr val="tx1"/>
                </a:solidFill>
                <a:ea typeface="+mn-ea"/>
              </a:rPr>
              <a:t> EAHC-MSDIWG meeting, ROK distributed a questionnaire to MSs to identify the status, requirements and future role of the WG. </a:t>
            </a:r>
          </a:p>
          <a:p>
            <a:pPr defTabSz="906536">
              <a:defRPr/>
            </a:pPr>
            <a:endParaRPr lang="en-US" sz="1600" dirty="0">
              <a:solidFill>
                <a:schemeClr val="tx1"/>
              </a:solidFill>
              <a:ea typeface="+mn-ea"/>
            </a:endParaRPr>
          </a:p>
          <a:p>
            <a:pPr defTabSz="906536">
              <a:defRPr/>
            </a:pPr>
            <a:r>
              <a:rPr lang="en-US" sz="1600" dirty="0">
                <a:solidFill>
                  <a:schemeClr val="tx1"/>
                </a:solidFill>
                <a:ea typeface="+mn-ea"/>
              </a:rPr>
              <a:t>There are nine questions in the questionnaire and I received </a:t>
            </a:r>
            <a:r>
              <a:rPr lang="en-US" sz="1600" dirty="0" smtClean="0">
                <a:solidFill>
                  <a:schemeClr val="tx1"/>
                </a:solidFill>
                <a:ea typeface="+mn-ea"/>
              </a:rPr>
              <a:t>responses from </a:t>
            </a:r>
            <a:r>
              <a:rPr lang="en-US" altLang="ko-KR" sz="1600" dirty="0" smtClean="0">
                <a:solidFill>
                  <a:schemeClr val="tx1"/>
                </a:solidFill>
                <a:ea typeface="+mn-ea"/>
              </a:rPr>
              <a:t>8 countries</a:t>
            </a:r>
            <a:r>
              <a:rPr lang="en-US" sz="1600" dirty="0" smtClean="0">
                <a:solidFill>
                  <a:schemeClr val="tx1"/>
                </a:solidFill>
                <a:ea typeface="+mn-ea"/>
              </a:rPr>
              <a:t>.  </a:t>
            </a:r>
            <a:endParaRPr lang="en-US" sz="1600" dirty="0">
              <a:solidFill>
                <a:schemeClr val="tx1"/>
              </a:solidFill>
              <a:ea typeface="+mn-ea"/>
            </a:endParaRPr>
          </a:p>
          <a:p>
            <a:pPr defTabSz="906536">
              <a:defRPr/>
            </a:pPr>
            <a:r>
              <a:rPr lang="en-US" altLang="ko-KR" sz="1600" dirty="0">
                <a:solidFill>
                  <a:schemeClr val="tx1"/>
                </a:solidFill>
                <a:ea typeface="+mn-ea"/>
              </a:rPr>
              <a:t>For example, this slide shows one of questions which asks each member to indicate the priority of tasks.</a:t>
            </a:r>
          </a:p>
          <a:p>
            <a:pPr defTabSz="906536">
              <a:defRPr/>
            </a:pPr>
            <a:r>
              <a:rPr lang="en-US" altLang="ko-KR" sz="1600" dirty="0" smtClean="0">
                <a:solidFill>
                  <a:schemeClr val="tx1"/>
                </a:solidFill>
                <a:ea typeface="+mn-ea"/>
              </a:rPr>
              <a:t>The </a:t>
            </a:r>
            <a:r>
              <a:rPr lang="en-US" altLang="ko-KR" sz="1600" dirty="0">
                <a:solidFill>
                  <a:schemeClr val="tx1"/>
                </a:solidFill>
                <a:ea typeface="+mn-ea"/>
              </a:rPr>
              <a:t>response was used to make a work plan in the next slide. </a:t>
            </a: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8</a:t>
            </a:fld>
            <a:endParaRPr lang="ko-KR" altLang="en-US"/>
          </a:p>
        </p:txBody>
      </p:sp>
    </p:spTree>
    <p:extLst>
      <p:ext uri="{BB962C8B-B14F-4D97-AF65-F5344CB8AC3E}">
        <p14:creationId xmlns:p14="http://schemas.microsoft.com/office/powerpoint/2010/main" val="223049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600" dirty="0">
                <a:solidFill>
                  <a:schemeClr val="tx1"/>
                </a:solidFill>
                <a:ea typeface="+mn-ea"/>
              </a:rPr>
              <a:t>The work plan was drafted based on the IHO MSDIWG </a:t>
            </a:r>
            <a:r>
              <a:rPr lang="en-US" sz="1600" dirty="0" smtClean="0">
                <a:solidFill>
                  <a:schemeClr val="tx1"/>
                </a:solidFill>
                <a:ea typeface="+mn-ea"/>
              </a:rPr>
              <a:t>work plan</a:t>
            </a:r>
            <a:r>
              <a:rPr lang="en-US" sz="1600" dirty="0">
                <a:solidFill>
                  <a:schemeClr val="tx1"/>
                </a:solidFill>
                <a:ea typeface="+mn-ea"/>
              </a:rPr>
              <a:t>. </a:t>
            </a:r>
          </a:p>
          <a:p>
            <a:pPr defTabSz="906536">
              <a:defRPr/>
            </a:pPr>
            <a:endParaRPr lang="en-US" sz="1600" dirty="0">
              <a:solidFill>
                <a:schemeClr val="tx1"/>
              </a:solidFill>
              <a:ea typeface="+mn-ea"/>
            </a:endParaRPr>
          </a:p>
          <a:p>
            <a:pPr defTabSz="906536">
              <a:defRPr/>
            </a:pPr>
            <a:r>
              <a:rPr lang="en-US" sz="1600" dirty="0">
                <a:solidFill>
                  <a:schemeClr val="tx1"/>
                </a:solidFill>
                <a:ea typeface="+mn-ea"/>
              </a:rPr>
              <a:t>It has five parts: Leadership and Coordination, Operational – Data Sharing and Management, Policies and Governances, Standards, and Training and Education. </a:t>
            </a:r>
          </a:p>
          <a:p>
            <a:pPr defTabSz="906536">
              <a:defRPr/>
            </a:pPr>
            <a:endParaRPr lang="en-US" sz="1600" dirty="0">
              <a:solidFill>
                <a:schemeClr val="tx1"/>
              </a:solidFill>
              <a:ea typeface="+mn-ea"/>
            </a:endParaRPr>
          </a:p>
          <a:p>
            <a:pPr defTabSz="906536">
              <a:defRPr/>
            </a:pPr>
            <a:r>
              <a:rPr lang="en-US" sz="1600" dirty="0">
                <a:solidFill>
                  <a:schemeClr val="tx1"/>
                </a:solidFill>
                <a:ea typeface="+mn-ea"/>
              </a:rPr>
              <a:t>There was detailed </a:t>
            </a:r>
            <a:r>
              <a:rPr lang="en-US" sz="1600" dirty="0" smtClean="0">
                <a:solidFill>
                  <a:schemeClr val="tx1"/>
                </a:solidFill>
                <a:ea typeface="+mn-ea"/>
              </a:rPr>
              <a:t>discussion, </a:t>
            </a:r>
            <a:r>
              <a:rPr lang="en-US" sz="1600" dirty="0">
                <a:solidFill>
                  <a:schemeClr val="tx1"/>
                </a:solidFill>
                <a:ea typeface="+mn-ea"/>
              </a:rPr>
              <a:t>but the meeting was closed without finalizing it. </a:t>
            </a:r>
          </a:p>
          <a:p>
            <a:pPr defTabSz="906536">
              <a:defRPr/>
            </a:pPr>
            <a:endParaRPr lang="en-US" sz="1600" dirty="0">
              <a:solidFill>
                <a:schemeClr val="tx1"/>
              </a:solidFill>
              <a:ea typeface="+mn-ea"/>
            </a:endParaRPr>
          </a:p>
          <a:p>
            <a:pPr defTabSz="906536">
              <a:defRPr/>
            </a:pPr>
            <a:r>
              <a:rPr lang="en-US" sz="1600" dirty="0" smtClean="0">
                <a:solidFill>
                  <a:schemeClr val="tx1"/>
                </a:solidFill>
                <a:ea typeface="+mn-ea"/>
              </a:rPr>
              <a:t>Later the chair </a:t>
            </a:r>
            <a:r>
              <a:rPr lang="en-US" sz="1600" dirty="0">
                <a:solidFill>
                  <a:schemeClr val="tx1"/>
                </a:solidFill>
                <a:ea typeface="+mn-ea"/>
              </a:rPr>
              <a:t>made some amendments to it and circulated it to MSs by </a:t>
            </a:r>
            <a:r>
              <a:rPr lang="en-US" sz="1600" dirty="0" smtClean="0">
                <a:solidFill>
                  <a:schemeClr val="tx1"/>
                </a:solidFill>
                <a:ea typeface="+mn-ea"/>
              </a:rPr>
              <a:t>correspondence. And it will</a:t>
            </a:r>
            <a:r>
              <a:rPr lang="en-US" sz="1600" baseline="0" dirty="0" smtClean="0">
                <a:solidFill>
                  <a:schemeClr val="tx1"/>
                </a:solidFill>
                <a:ea typeface="+mn-ea"/>
              </a:rPr>
              <a:t> be finalized in the 2</a:t>
            </a:r>
            <a:r>
              <a:rPr lang="en-US" sz="1600" baseline="30000" dirty="0" smtClean="0">
                <a:solidFill>
                  <a:schemeClr val="tx1"/>
                </a:solidFill>
                <a:ea typeface="+mn-ea"/>
              </a:rPr>
              <a:t>nd</a:t>
            </a:r>
            <a:r>
              <a:rPr lang="en-US" sz="1600" baseline="0" dirty="0" smtClean="0">
                <a:solidFill>
                  <a:schemeClr val="tx1"/>
                </a:solidFill>
                <a:ea typeface="+mn-ea"/>
              </a:rPr>
              <a:t> working group meeting.</a:t>
            </a:r>
          </a:p>
          <a:p>
            <a:pPr defTabSz="906536">
              <a:defRPr/>
            </a:pPr>
            <a:endParaRPr lang="en-US" sz="1600" baseline="0" dirty="0" smtClean="0">
              <a:solidFill>
                <a:schemeClr val="tx1"/>
              </a:solidFill>
              <a:ea typeface="+mn-ea"/>
            </a:endParaRPr>
          </a:p>
          <a:p>
            <a:pPr defTabSz="906536">
              <a:defRPr/>
            </a:pPr>
            <a:r>
              <a:rPr lang="en-US" sz="1600" baseline="0" dirty="0" smtClean="0">
                <a:solidFill>
                  <a:schemeClr val="tx1"/>
                </a:solidFill>
                <a:ea typeface="+mn-ea"/>
              </a:rPr>
              <a:t>We will be able to share the finalized EAHC-MSDIWG </a:t>
            </a:r>
            <a:r>
              <a:rPr lang="en-US" sz="1600" baseline="0" dirty="0" err="1" smtClean="0">
                <a:solidFill>
                  <a:schemeClr val="tx1"/>
                </a:solidFill>
                <a:ea typeface="+mn-ea"/>
              </a:rPr>
              <a:t>workplan</a:t>
            </a:r>
            <a:r>
              <a:rPr lang="en-US" sz="1600" baseline="0" dirty="0" smtClean="0">
                <a:solidFill>
                  <a:schemeClr val="tx1"/>
                </a:solidFill>
                <a:ea typeface="+mn-ea"/>
              </a:rPr>
              <a:t> next year.</a:t>
            </a:r>
            <a:endParaRPr lang="en-US" sz="1600" dirty="0">
              <a:solidFill>
                <a:schemeClr val="tx1"/>
              </a:solidFill>
              <a:ea typeface="+mn-ea"/>
            </a:endParaRPr>
          </a:p>
        </p:txBody>
      </p:sp>
      <p:sp>
        <p:nvSpPr>
          <p:cNvPr id="4" name="Slide Number Placeholder 3"/>
          <p:cNvSpPr>
            <a:spLocks noGrp="1"/>
          </p:cNvSpPr>
          <p:nvPr>
            <p:ph type="sldNum" sz="quarter" idx="10"/>
          </p:nvPr>
        </p:nvSpPr>
        <p:spPr/>
        <p:txBody>
          <a:bodyPr/>
          <a:lstStyle/>
          <a:p>
            <a:fld id="{85EF4707-5951-457D-9735-FE80878EC594}" type="slidenum">
              <a:rPr lang="ko-KR" altLang="en-US" smtClean="0"/>
              <a:pPr/>
              <a:t>9</a:t>
            </a:fld>
            <a:endParaRPr lang="ko-KR" altLang="en-US"/>
          </a:p>
        </p:txBody>
      </p:sp>
    </p:spTree>
    <p:extLst>
      <p:ext uri="{BB962C8B-B14F-4D97-AF65-F5344CB8AC3E}">
        <p14:creationId xmlns:p14="http://schemas.microsoft.com/office/powerpoint/2010/main" val="176625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95300" y="6356350"/>
            <a:ext cx="2311400" cy="365125"/>
          </a:xfrm>
          <a:prstGeom prst="rect">
            <a:avLst/>
          </a:prstGeom>
        </p:spPr>
        <p:txBody>
          <a:bodyPr/>
          <a:lstStyle>
            <a:lvl1pPr>
              <a:defRPr>
                <a:latin typeface="돋움" panose="020B0600000101010101" pitchFamily="50" charset="-127"/>
                <a:ea typeface="돋움" panose="020B0600000101010101" pitchFamily="50" charset="-127"/>
              </a:defRPr>
            </a:lvl1pPr>
          </a:lstStyle>
          <a:p>
            <a:fld id="{04DAAF3B-6D48-4966-97E1-0124DA4D3584}" type="datetimeFigureOut">
              <a:rPr lang="ko-KR" altLang="en-US" smtClean="0"/>
              <a:pPr/>
              <a:t>2019-03-03</a:t>
            </a:fld>
            <a:endParaRPr lang="ko-KR" altLang="en-US" dirty="0"/>
          </a:p>
        </p:txBody>
      </p:sp>
      <p:sp>
        <p:nvSpPr>
          <p:cNvPr id="3" name="바닥글 개체 틀 2"/>
          <p:cNvSpPr>
            <a:spLocks noGrp="1"/>
          </p:cNvSpPr>
          <p:nvPr>
            <p:ph type="ftr" sz="quarter" idx="11"/>
          </p:nvPr>
        </p:nvSpPr>
        <p:spPr>
          <a:xfrm>
            <a:off x="3384550" y="6356350"/>
            <a:ext cx="3136900" cy="365125"/>
          </a:xfrm>
          <a:prstGeom prst="rect">
            <a:avLst/>
          </a:prstGeom>
        </p:spPr>
        <p:txBody>
          <a:bodyPr/>
          <a:lstStyle>
            <a:lvl1pPr>
              <a:defRPr>
                <a:latin typeface="돋움" panose="020B0600000101010101" pitchFamily="50" charset="-127"/>
                <a:ea typeface="돋움" panose="020B0600000101010101" pitchFamily="50" charset="-127"/>
              </a:defRPr>
            </a:lvl1pPr>
          </a:lstStyle>
          <a:p>
            <a:endParaRPr lang="ko-KR" altLang="en-US" dirty="0"/>
          </a:p>
        </p:txBody>
      </p:sp>
      <p:sp>
        <p:nvSpPr>
          <p:cNvPr id="4" name="슬라이드 번호 개체 틀 3"/>
          <p:cNvSpPr>
            <a:spLocks noGrp="1"/>
          </p:cNvSpPr>
          <p:nvPr>
            <p:ph type="sldNum" sz="quarter" idx="12"/>
          </p:nvPr>
        </p:nvSpPr>
        <p:spPr>
          <a:xfrm>
            <a:off x="7099300" y="6356350"/>
            <a:ext cx="2311400" cy="365125"/>
          </a:xfrm>
          <a:prstGeom prst="rect">
            <a:avLst/>
          </a:prstGeom>
        </p:spPr>
        <p:txBody>
          <a:bodyPr/>
          <a:lstStyle/>
          <a:p>
            <a:fld id="{E9DBBB6E-258D-459A-BB29-D8ECAC0B0BED}" type="slidenum">
              <a:rPr lang="ko-KR" altLang="en-US" smtClean="0"/>
              <a:pPr/>
              <a:t>‹#›</a:t>
            </a:fld>
            <a:endParaRPr lang="ko-KR" altLang="en-US"/>
          </a:p>
        </p:txBody>
      </p:sp>
    </p:spTree>
    <p:extLst>
      <p:ext uri="{BB962C8B-B14F-4D97-AF65-F5344CB8AC3E}">
        <p14:creationId xmlns:p14="http://schemas.microsoft.com/office/powerpoint/2010/main" val="223042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7" name="모서리가 둥근 직사각형 6"/>
          <p:cNvSpPr/>
          <p:nvPr userDrawn="1"/>
        </p:nvSpPr>
        <p:spPr>
          <a:xfrm>
            <a:off x="4733042" y="6613024"/>
            <a:ext cx="449436" cy="1864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돋움" panose="020B0600000101010101" pitchFamily="50" charset="-127"/>
              <a:ea typeface="돋움" panose="020B0600000101010101" pitchFamily="50" charset="-127"/>
            </a:endParaRPr>
          </a:p>
        </p:txBody>
      </p:sp>
      <p:sp>
        <p:nvSpPr>
          <p:cNvPr id="8" name="Slide Number Placeholder 7"/>
          <p:cNvSpPr>
            <a:spLocks noGrp="1"/>
          </p:cNvSpPr>
          <p:nvPr>
            <p:ph type="sldNum" sz="quarter" idx="4"/>
          </p:nvPr>
        </p:nvSpPr>
        <p:spPr>
          <a:xfrm>
            <a:off x="4648597" y="6555298"/>
            <a:ext cx="608806" cy="301756"/>
          </a:xfrm>
          <a:prstGeom prst="rect">
            <a:avLst/>
          </a:prstGeom>
        </p:spPr>
        <p:txBody>
          <a:bodyPr/>
          <a:lstStyle>
            <a:lvl1pPr algn="ctr">
              <a:defRPr sz="1200">
                <a:solidFill>
                  <a:schemeClr val="tx1">
                    <a:lumMod val="75000"/>
                    <a:lumOff val="25000"/>
                  </a:schemeClr>
                </a:solidFill>
                <a:latin typeface="돋움" panose="020B0600000101010101" pitchFamily="50" charset="-127"/>
                <a:ea typeface="돋움" panose="020B0600000101010101" pitchFamily="50" charset="-127"/>
              </a:defRPr>
            </a:lvl1pPr>
          </a:lstStyle>
          <a:p>
            <a:fld id="{4B8C57D9-8AC0-1F41-AA1E-8DD3BC9801B6}" type="slidenum">
              <a:rPr lang="en-US" smtClean="0"/>
              <a:pPr/>
              <a:t>‹#›</a:t>
            </a:fld>
            <a:endParaRPr lang="en-US" dirty="0"/>
          </a:p>
        </p:txBody>
      </p:sp>
    </p:spTree>
    <p:extLst>
      <p:ext uri="{BB962C8B-B14F-4D97-AF65-F5344CB8AC3E}">
        <p14:creationId xmlns:p14="http://schemas.microsoft.com/office/powerpoint/2010/main" val="214419060"/>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5" cstate="print">
            <a:extLst>
              <a:ext uri="{28A0092B-C50C-407E-A947-70E740481C1C}">
                <a14:useLocalDpi xmlns:a14="http://schemas.microsoft.com/office/drawing/2010/main" val="0"/>
              </a:ext>
            </a:extLst>
          </a:blip>
          <a:srcRect b="84167"/>
          <a:stretch/>
        </p:blipFill>
        <p:spPr>
          <a:xfrm>
            <a:off x="128464" y="19269"/>
            <a:ext cx="9777536" cy="971330"/>
          </a:xfrm>
          <a:prstGeom prst="rect">
            <a:avLst/>
          </a:prstGeom>
        </p:spPr>
      </p:pic>
      <p:sp>
        <p:nvSpPr>
          <p:cNvPr id="3" name="직사각형 2"/>
          <p:cNvSpPr/>
          <p:nvPr userDrawn="1"/>
        </p:nvSpPr>
        <p:spPr>
          <a:xfrm>
            <a:off x="6177136" y="-691491"/>
            <a:ext cx="3888432" cy="691491"/>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돋움" panose="020B0600000101010101" pitchFamily="50" charset="-127"/>
              <a:ea typeface="돋움" panose="020B0600000101010101" pitchFamily="50" charset="-127"/>
            </a:endParaRPr>
          </a:p>
        </p:txBody>
      </p:sp>
      <p:grpSp>
        <p:nvGrpSpPr>
          <p:cNvPr id="4" name="그룹 3"/>
          <p:cNvGrpSpPr/>
          <p:nvPr userDrawn="1"/>
        </p:nvGrpSpPr>
        <p:grpSpPr>
          <a:xfrm>
            <a:off x="1858783" y="211077"/>
            <a:ext cx="1815485" cy="246221"/>
            <a:chOff x="615576" y="268927"/>
            <a:chExt cx="1815485" cy="246221"/>
          </a:xfrm>
        </p:grpSpPr>
        <p:sp>
          <p:nvSpPr>
            <p:cNvPr id="5" name="TextBox 73"/>
            <p:cNvSpPr txBox="1"/>
            <p:nvPr/>
          </p:nvSpPr>
          <p:spPr>
            <a:xfrm>
              <a:off x="786059" y="268927"/>
              <a:ext cx="1645002" cy="24622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000" b="1" dirty="0">
                  <a:ln>
                    <a:solidFill>
                      <a:schemeClr val="bg1">
                        <a:alpha val="5000"/>
                      </a:schemeClr>
                    </a:solidFill>
                  </a:ln>
                  <a:solidFill>
                    <a:schemeClr val="tx1">
                      <a:lumMod val="65000"/>
                      <a:lumOff val="35000"/>
                    </a:schemeClr>
                  </a:solidFill>
                  <a:latin typeface="돋움" panose="020B0600000101010101" pitchFamily="50" charset="-127"/>
                  <a:ea typeface="돋움" panose="020B0600000101010101" pitchFamily="50" charset="-127"/>
                </a:rPr>
                <a:t>EAHC-MSDIWG1 Report</a:t>
              </a:r>
            </a:p>
          </p:txBody>
        </p:sp>
        <p:grpSp>
          <p:nvGrpSpPr>
            <p:cNvPr id="6" name="그룹 5"/>
            <p:cNvGrpSpPr/>
            <p:nvPr/>
          </p:nvGrpSpPr>
          <p:grpSpPr>
            <a:xfrm>
              <a:off x="615576" y="285750"/>
              <a:ext cx="175411" cy="174860"/>
              <a:chOff x="622499" y="280737"/>
              <a:chExt cx="215712" cy="215034"/>
            </a:xfrm>
          </p:grpSpPr>
          <p:sp>
            <p:nvSpPr>
              <p:cNvPr id="7" name="직사각형 6"/>
              <p:cNvSpPr/>
              <p:nvPr/>
            </p:nvSpPr>
            <p:spPr>
              <a:xfrm flipH="1" flipV="1">
                <a:off x="622499" y="421090"/>
                <a:ext cx="215712" cy="74681"/>
              </a:xfrm>
              <a:prstGeom prst="rect">
                <a:avLst/>
              </a:prstGeom>
              <a:solidFill>
                <a:srgbClr val="147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돋움" panose="020B0600000101010101" pitchFamily="50" charset="-127"/>
                  <a:ea typeface="돋움" panose="020B0600000101010101" pitchFamily="50" charset="-127"/>
                </a:endParaRPr>
              </a:p>
            </p:txBody>
          </p:sp>
          <p:sp>
            <p:nvSpPr>
              <p:cNvPr id="8" name="직사각형 7"/>
              <p:cNvSpPr/>
              <p:nvPr/>
            </p:nvSpPr>
            <p:spPr>
              <a:xfrm rot="5400000" flipH="1" flipV="1">
                <a:off x="693236" y="350796"/>
                <a:ext cx="215034" cy="74916"/>
              </a:xfrm>
              <a:prstGeom prst="rect">
                <a:avLst/>
              </a:prstGeom>
              <a:solidFill>
                <a:srgbClr val="009E8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돋움" panose="020B0600000101010101" pitchFamily="50" charset="-127"/>
                  <a:ea typeface="돋움" panose="020B0600000101010101" pitchFamily="50" charset="-127"/>
                </a:endParaRPr>
              </a:p>
            </p:txBody>
          </p:sp>
        </p:grpSp>
      </p:grpSp>
      <p:sp>
        <p:nvSpPr>
          <p:cNvPr id="9" name="직사각형 8"/>
          <p:cNvSpPr/>
          <p:nvPr userDrawn="1"/>
        </p:nvSpPr>
        <p:spPr>
          <a:xfrm>
            <a:off x="6329536" y="-691491"/>
            <a:ext cx="3888432" cy="691491"/>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돋움" panose="020B0600000101010101" pitchFamily="50" charset="-127"/>
              <a:ea typeface="돋움" panose="020B0600000101010101" pitchFamily="50" charset="-127"/>
            </a:endParaRPr>
          </a:p>
        </p:txBody>
      </p:sp>
      <p:grpSp>
        <p:nvGrpSpPr>
          <p:cNvPr id="10" name="그룹 9"/>
          <p:cNvGrpSpPr/>
          <p:nvPr userDrawn="1"/>
        </p:nvGrpSpPr>
        <p:grpSpPr>
          <a:xfrm>
            <a:off x="0" y="0"/>
            <a:ext cx="9906000" cy="981075"/>
            <a:chOff x="0" y="0"/>
            <a:chExt cx="9906000" cy="981075"/>
          </a:xfrm>
        </p:grpSpPr>
        <p:grpSp>
          <p:nvGrpSpPr>
            <p:cNvPr id="11" name="그룹 10"/>
            <p:cNvGrpSpPr/>
            <p:nvPr/>
          </p:nvGrpSpPr>
          <p:grpSpPr>
            <a:xfrm>
              <a:off x="0" y="1"/>
              <a:ext cx="1581150" cy="981074"/>
              <a:chOff x="0" y="0"/>
              <a:chExt cx="1581150" cy="1000125"/>
            </a:xfrm>
          </p:grpSpPr>
          <p:sp>
            <p:nvSpPr>
              <p:cNvPr id="13" name="모서리가 둥근 직사각형 12"/>
              <p:cNvSpPr/>
              <p:nvPr/>
            </p:nvSpPr>
            <p:spPr>
              <a:xfrm>
                <a:off x="0" y="0"/>
                <a:ext cx="1581149" cy="1000125"/>
              </a:xfrm>
              <a:prstGeom prst="roundRect">
                <a:avLst/>
              </a:prstGeom>
              <a:solidFill>
                <a:srgbClr val="018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sz="2400" dirty="0">
                  <a:latin typeface="돋움" panose="020B0600000101010101" pitchFamily="50" charset="-127"/>
                  <a:ea typeface="돋움" panose="020B0600000101010101" pitchFamily="50" charset="-127"/>
                </a:endParaRPr>
              </a:p>
            </p:txBody>
          </p:sp>
          <p:sp>
            <p:nvSpPr>
              <p:cNvPr id="14" name="직사각형 13"/>
              <p:cNvSpPr/>
              <p:nvPr/>
            </p:nvSpPr>
            <p:spPr>
              <a:xfrm>
                <a:off x="0" y="0"/>
                <a:ext cx="1581150" cy="489403"/>
              </a:xfrm>
              <a:prstGeom prst="rect">
                <a:avLst/>
              </a:prstGeom>
              <a:solidFill>
                <a:srgbClr val="018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sz="2400" dirty="0">
                  <a:latin typeface="돋움" panose="020B0600000101010101" pitchFamily="50" charset="-127"/>
                  <a:ea typeface="돋움" panose="020B0600000101010101" pitchFamily="50" charset="-127"/>
                </a:endParaRPr>
              </a:p>
            </p:txBody>
          </p:sp>
          <p:sp>
            <p:nvSpPr>
              <p:cNvPr id="15" name="직사각형 14"/>
              <p:cNvSpPr/>
              <p:nvPr/>
            </p:nvSpPr>
            <p:spPr>
              <a:xfrm>
                <a:off x="289054" y="510722"/>
                <a:ext cx="1292096" cy="489403"/>
              </a:xfrm>
              <a:prstGeom prst="rect">
                <a:avLst/>
              </a:prstGeom>
              <a:solidFill>
                <a:srgbClr val="018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sz="2400" dirty="0">
                  <a:latin typeface="돋움" panose="020B0600000101010101" pitchFamily="50" charset="-127"/>
                  <a:ea typeface="돋움" panose="020B0600000101010101" pitchFamily="50" charset="-127"/>
                </a:endParaRPr>
              </a:p>
            </p:txBody>
          </p:sp>
        </p:grpSp>
        <p:cxnSp>
          <p:nvCxnSpPr>
            <p:cNvPr id="12" name="직선 연결선 11"/>
            <p:cNvCxnSpPr/>
            <p:nvPr/>
          </p:nvCxnSpPr>
          <p:spPr>
            <a:xfrm>
              <a:off x="0" y="0"/>
              <a:ext cx="9906000" cy="0"/>
            </a:xfrm>
            <a:prstGeom prst="line">
              <a:avLst/>
            </a:prstGeom>
            <a:ln w="28575">
              <a:solidFill>
                <a:srgbClr val="018EDD"/>
              </a:solidFill>
            </a:ln>
          </p:spPr>
          <p:style>
            <a:lnRef idx="1">
              <a:schemeClr val="accent1"/>
            </a:lnRef>
            <a:fillRef idx="0">
              <a:schemeClr val="accent1"/>
            </a:fillRef>
            <a:effectRef idx="0">
              <a:schemeClr val="accent1"/>
            </a:effectRef>
            <a:fontRef idx="minor">
              <a:schemeClr val="tx1"/>
            </a:fontRef>
          </p:style>
        </p:cxnSp>
      </p:grpSp>
      <p:grpSp>
        <p:nvGrpSpPr>
          <p:cNvPr id="16" name="그룹 15"/>
          <p:cNvGrpSpPr/>
          <p:nvPr userDrawn="1"/>
        </p:nvGrpSpPr>
        <p:grpSpPr>
          <a:xfrm>
            <a:off x="-19056" y="6541140"/>
            <a:ext cx="9929816" cy="330200"/>
            <a:chOff x="-23816" y="6527800"/>
            <a:chExt cx="9929816" cy="330200"/>
          </a:xfrm>
        </p:grpSpPr>
        <p:sp>
          <p:nvSpPr>
            <p:cNvPr id="17" name="직사각형 16"/>
            <p:cNvSpPr/>
            <p:nvPr userDrawn="1"/>
          </p:nvSpPr>
          <p:spPr>
            <a:xfrm>
              <a:off x="-23816" y="6527800"/>
              <a:ext cx="9929816" cy="3302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돋움" panose="020B0600000101010101" pitchFamily="50" charset="-127"/>
                <a:ea typeface="돋움" panose="020B0600000101010101" pitchFamily="50" charset="-127"/>
              </a:endParaRPr>
            </a:p>
          </p:txBody>
        </p:sp>
        <p:sp>
          <p:nvSpPr>
            <p:cNvPr id="18" name="모서리가 둥근 직사각형 17"/>
            <p:cNvSpPr/>
            <p:nvPr userDrawn="1"/>
          </p:nvSpPr>
          <p:spPr>
            <a:xfrm>
              <a:off x="4728282" y="6599684"/>
              <a:ext cx="449436" cy="1864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돋움" panose="020B0600000101010101" pitchFamily="50" charset="-127"/>
                <a:ea typeface="돋움" panose="020B0600000101010101" pitchFamily="50" charset="-127"/>
              </a:endParaRPr>
            </a:p>
          </p:txBody>
        </p:sp>
      </p:grpSp>
      <p:sp>
        <p:nvSpPr>
          <p:cNvPr id="19" name="직사각형 18"/>
          <p:cNvSpPr/>
          <p:nvPr userDrawn="1"/>
        </p:nvSpPr>
        <p:spPr>
          <a:xfrm>
            <a:off x="-19056" y="6541140"/>
            <a:ext cx="9929816" cy="3302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돋움" panose="020B0600000101010101" pitchFamily="50" charset="-127"/>
              <a:ea typeface="돋움" panose="020B0600000101010101" pitchFamily="50" charset="-127"/>
            </a:endParaRPr>
          </a:p>
        </p:txBody>
      </p:sp>
      <p:sp>
        <p:nvSpPr>
          <p:cNvPr id="20" name="모서리가 둥근 직사각형 19"/>
          <p:cNvSpPr/>
          <p:nvPr userDrawn="1"/>
        </p:nvSpPr>
        <p:spPr>
          <a:xfrm>
            <a:off x="4733042" y="6613024"/>
            <a:ext cx="449436" cy="1864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돋움" panose="020B0600000101010101" pitchFamily="50" charset="-127"/>
              <a:ea typeface="돋움" panose="020B0600000101010101" pitchFamily="50" charset="-127"/>
            </a:endParaRPr>
          </a:p>
        </p:txBody>
      </p:sp>
      <p:sp>
        <p:nvSpPr>
          <p:cNvPr id="21" name="Slide Number Placeholder 7"/>
          <p:cNvSpPr>
            <a:spLocks noGrp="1"/>
          </p:cNvSpPr>
          <p:nvPr>
            <p:ph type="sldNum" sz="quarter" idx="4"/>
          </p:nvPr>
        </p:nvSpPr>
        <p:spPr>
          <a:xfrm>
            <a:off x="4648597" y="6555298"/>
            <a:ext cx="608806" cy="301756"/>
          </a:xfrm>
          <a:prstGeom prst="rect">
            <a:avLst/>
          </a:prstGeom>
        </p:spPr>
        <p:txBody>
          <a:bodyPr/>
          <a:lstStyle>
            <a:lvl1pPr algn="ctr">
              <a:defRPr sz="1200">
                <a:solidFill>
                  <a:schemeClr val="tx1">
                    <a:lumMod val="75000"/>
                    <a:lumOff val="25000"/>
                  </a:schemeClr>
                </a:solidFill>
                <a:latin typeface="돋움" panose="020B0600000101010101" pitchFamily="50" charset="-127"/>
                <a:ea typeface="돋움" panose="020B0600000101010101" pitchFamily="50" charset="-127"/>
              </a:defRPr>
            </a:lvl1pPr>
          </a:lstStyle>
          <a:p>
            <a:fld id="{4B8C57D9-8AC0-1F41-AA1E-8DD3BC9801B6}" type="slidenum">
              <a:rPr lang="en-US" smtClean="0"/>
              <a:pPr/>
              <a:t>‹#›</a:t>
            </a:fld>
            <a:endParaRPr lang="en-US" dirty="0"/>
          </a:p>
        </p:txBody>
      </p:sp>
    </p:spTree>
    <p:extLst>
      <p:ext uri="{BB962C8B-B14F-4D97-AF65-F5344CB8AC3E}">
        <p14:creationId xmlns:p14="http://schemas.microsoft.com/office/powerpoint/2010/main" val="1977082402"/>
      </p:ext>
    </p:extLst>
  </p:cSld>
  <p:clrMap bg1="lt1" tx1="dk1" bg2="lt2" tx2="dk2" accent1="accent1" accent2="accent2" accent3="accent3" accent4="accent4" accent5="accent5" accent6="accent6" hlink="hlink" folHlink="folHlink"/>
  <p:sldLayoutIdLst>
    <p:sldLayoutId id="2147483721" r:id="rId1"/>
    <p:sldLayoutId id="2147483732" r:id="rId2"/>
    <p:sldLayoutId id="2147483733"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그룹 5"/>
          <p:cNvGrpSpPr/>
          <p:nvPr/>
        </p:nvGrpSpPr>
        <p:grpSpPr>
          <a:xfrm>
            <a:off x="-17846" y="0"/>
            <a:ext cx="9923845" cy="4371835"/>
            <a:chOff x="-489" y="0"/>
            <a:chExt cx="9923845" cy="4371835"/>
          </a:xfrm>
        </p:grpSpPr>
        <p:sp>
          <p:nvSpPr>
            <p:cNvPr id="7" name="직사각형 6"/>
            <p:cNvSpPr/>
            <p:nvPr/>
          </p:nvSpPr>
          <p:spPr>
            <a:xfrm>
              <a:off x="9350675" y="3967678"/>
              <a:ext cx="542206" cy="40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pic>
          <p:nvPicPr>
            <p:cNvPr id="8" name="그림 7"/>
            <p:cNvPicPr>
              <a:picLocks noChangeAspect="1"/>
            </p:cNvPicPr>
            <p:nvPr/>
          </p:nvPicPr>
          <p:blipFill rotWithShape="1">
            <a:blip r:embed="rId3" cstate="print">
              <a:extLst>
                <a:ext uri="{28A0092B-C50C-407E-A947-70E740481C1C}">
                  <a14:useLocalDpi xmlns:a14="http://schemas.microsoft.com/office/drawing/2010/main" val="0"/>
                </a:ext>
              </a:extLst>
            </a:blip>
            <a:srcRect l="9771" t="6855" r="28356" b="31651"/>
            <a:stretch/>
          </p:blipFill>
          <p:spPr>
            <a:xfrm>
              <a:off x="-489" y="0"/>
              <a:ext cx="9923845" cy="2457450"/>
            </a:xfrm>
            <a:prstGeom prst="rect">
              <a:avLst/>
            </a:prstGeom>
          </p:spPr>
        </p:pic>
      </p:grpSp>
      <p:sp>
        <p:nvSpPr>
          <p:cNvPr id="9" name="Rectangle 4"/>
          <p:cNvSpPr txBox="1">
            <a:spLocks noChangeArrowheads="1"/>
          </p:cNvSpPr>
          <p:nvPr/>
        </p:nvSpPr>
        <p:spPr>
          <a:xfrm>
            <a:off x="526919" y="4586857"/>
            <a:ext cx="2121825" cy="71435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2">
                    <a:lumMod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lnSpc>
                <a:spcPct val="80000"/>
              </a:lnSpc>
              <a:defRPr/>
            </a:pPr>
            <a:r>
              <a:rPr lang="en-US" altLang="ko-KR" sz="1800" dirty="0">
                <a:ln>
                  <a:solidFill>
                    <a:schemeClr val="accent1">
                      <a:alpha val="0"/>
                    </a:schemeClr>
                  </a:solidFill>
                </a:ln>
                <a:solidFill>
                  <a:schemeClr val="tx1">
                    <a:lumMod val="65000"/>
                    <a:lumOff val="35000"/>
                  </a:schemeClr>
                </a:solidFill>
                <a:latin typeface="Arial" panose="020B0604020202020204" pitchFamily="34" charset="0"/>
                <a:ea typeface="돋움" panose="020B0600000101010101" pitchFamily="50" charset="-127"/>
                <a:cs typeface="Arial" panose="020B0604020202020204" pitchFamily="34" charset="0"/>
              </a:rPr>
              <a:t>IHO MSDIWG10</a:t>
            </a:r>
          </a:p>
          <a:p>
            <a:pPr algn="l">
              <a:lnSpc>
                <a:spcPct val="80000"/>
              </a:lnSpc>
              <a:defRPr/>
            </a:pPr>
            <a:r>
              <a:rPr lang="en-US" altLang="ko-KR" sz="1800" dirty="0">
                <a:ln>
                  <a:solidFill>
                    <a:schemeClr val="accent1">
                      <a:alpha val="0"/>
                    </a:schemeClr>
                  </a:solidFill>
                </a:ln>
                <a:solidFill>
                  <a:schemeClr val="tx1">
                    <a:lumMod val="65000"/>
                    <a:lumOff val="35000"/>
                  </a:schemeClr>
                </a:solidFill>
                <a:latin typeface="Arial" panose="020B0604020202020204" pitchFamily="34" charset="0"/>
                <a:ea typeface="돋움" panose="020B0600000101010101" pitchFamily="50" charset="-127"/>
                <a:cs typeface="Arial" panose="020B0604020202020204" pitchFamily="34" charset="0"/>
              </a:rPr>
              <a:t>Busan, ROK</a:t>
            </a:r>
          </a:p>
          <a:p>
            <a:pPr algn="l">
              <a:lnSpc>
                <a:spcPct val="80000"/>
              </a:lnSpc>
              <a:defRPr/>
            </a:pPr>
            <a:r>
              <a:rPr lang="en-US" altLang="ko-KR" sz="1800" dirty="0">
                <a:ln>
                  <a:solidFill>
                    <a:schemeClr val="accent1">
                      <a:alpha val="0"/>
                    </a:schemeClr>
                  </a:solidFill>
                </a:ln>
                <a:solidFill>
                  <a:schemeClr val="tx1">
                    <a:lumMod val="65000"/>
                    <a:lumOff val="35000"/>
                  </a:schemeClr>
                </a:solidFill>
                <a:latin typeface="Arial" panose="020B0604020202020204" pitchFamily="34" charset="0"/>
                <a:ea typeface="돋움" panose="020B0600000101010101" pitchFamily="50" charset="-127"/>
                <a:cs typeface="Arial" panose="020B0604020202020204" pitchFamily="34" charset="0"/>
              </a:rPr>
              <a:t>4-6 March 2019</a:t>
            </a:r>
          </a:p>
        </p:txBody>
      </p:sp>
      <p:sp>
        <p:nvSpPr>
          <p:cNvPr id="11" name="TextBox 10">
            <a:extLst>
              <a:ext uri="{FF2B5EF4-FFF2-40B4-BE49-F238E27FC236}">
                <a16:creationId xmlns:a16="http://schemas.microsoft.com/office/drawing/2014/main" xmlns="" id="{EB6C5C32-529E-4E0E-917B-9025C8D4B4EB}"/>
              </a:ext>
            </a:extLst>
          </p:cNvPr>
          <p:cNvSpPr txBox="1"/>
          <p:nvPr/>
        </p:nvSpPr>
        <p:spPr>
          <a:xfrm>
            <a:off x="609162" y="2446564"/>
            <a:ext cx="6456896" cy="609398"/>
          </a:xfrm>
          <a:prstGeom prst="rect">
            <a:avLst/>
          </a:prstGeom>
          <a:noFill/>
        </p:spPr>
        <p:txBody>
          <a:bodyPr wrap="none" lIns="0" tIns="0" rIns="0" bIns="0" rtlCol="0" anchor="t" anchorCtr="0">
            <a:spAutoFit/>
          </a:bodyPr>
          <a:lstStyle/>
          <a:p>
            <a:pPr>
              <a:lnSpc>
                <a:spcPct val="90000"/>
              </a:lnSpc>
            </a:pPr>
            <a:r>
              <a:rPr lang="en-US" altLang="ko-KR" sz="4400" b="1" dirty="0">
                <a:ln>
                  <a:solidFill>
                    <a:schemeClr val="accent1">
                      <a:alpha val="0"/>
                    </a:schemeClr>
                  </a:solidFill>
                </a:ln>
                <a:solidFill>
                  <a:srgbClr val="0070C0"/>
                </a:solidFill>
                <a:latin typeface="Arial" panose="020B0604020202020204" pitchFamily="34" charset="0"/>
                <a:ea typeface="돋움" panose="020B0600000101010101" pitchFamily="50" charset="-127"/>
                <a:cs typeface="Arial" panose="020B0604020202020204" pitchFamily="34" charset="0"/>
              </a:rPr>
              <a:t>EAHC-MSDIWG1 Report</a:t>
            </a:r>
            <a:endParaRPr lang="ko-KR" altLang="en-US" sz="4400" b="1" dirty="0">
              <a:ln>
                <a:solidFill>
                  <a:schemeClr val="accent1">
                    <a:alpha val="0"/>
                  </a:schemeClr>
                </a:solidFill>
              </a:ln>
              <a:solidFill>
                <a:srgbClr val="0070C0"/>
              </a:solidFill>
              <a:latin typeface="Arial" panose="020B0604020202020204" pitchFamily="34" charset="0"/>
              <a:ea typeface="돋움" panose="020B0600000101010101" pitchFamily="50" charset="-127"/>
              <a:cs typeface="Arial" panose="020B0604020202020204" pitchFamily="34" charset="0"/>
            </a:endParaRPr>
          </a:p>
        </p:txBody>
      </p:sp>
      <p:cxnSp>
        <p:nvCxnSpPr>
          <p:cNvPr id="12" name="직선 연결선 11"/>
          <p:cNvCxnSpPr/>
          <p:nvPr/>
        </p:nvCxnSpPr>
        <p:spPr>
          <a:xfrm>
            <a:off x="615636" y="3137381"/>
            <a:ext cx="9307720" cy="0"/>
          </a:xfrm>
          <a:prstGeom prst="line">
            <a:avLst/>
          </a:prstGeom>
          <a:ln w="19050">
            <a:solidFill>
              <a:srgbClr val="EDEDED"/>
            </a:solidFill>
          </a:ln>
        </p:spPr>
        <p:style>
          <a:lnRef idx="1">
            <a:schemeClr val="accent1"/>
          </a:lnRef>
          <a:fillRef idx="0">
            <a:schemeClr val="accent1"/>
          </a:fillRef>
          <a:effectRef idx="0">
            <a:schemeClr val="accent1"/>
          </a:effectRef>
          <a:fontRef idx="minor">
            <a:schemeClr val="tx1"/>
          </a:fontRef>
        </p:style>
      </p:cxnSp>
      <p:pic>
        <p:nvPicPr>
          <p:cNvPr id="1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6" y="1059543"/>
            <a:ext cx="1111956" cy="104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4"/>
          <p:cNvSpPr txBox="1">
            <a:spLocks noChangeArrowheads="1"/>
          </p:cNvSpPr>
          <p:nvPr/>
        </p:nvSpPr>
        <p:spPr>
          <a:xfrm>
            <a:off x="526919" y="5498421"/>
            <a:ext cx="8458529" cy="3553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2">
                    <a:lumMod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lnSpc>
                <a:spcPct val="80000"/>
              </a:lnSpc>
              <a:defRPr/>
            </a:pPr>
            <a:r>
              <a:rPr lang="en-US" altLang="ko-KR" sz="1800" b="1" dirty="0">
                <a:ln>
                  <a:solidFill>
                    <a:schemeClr val="accent1">
                      <a:alpha val="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Presented by </a:t>
            </a:r>
            <a:r>
              <a:rPr lang="en-US" altLang="ko-KR" sz="1800" b="1" dirty="0" err="1" smtClean="0">
                <a:ln>
                  <a:solidFill>
                    <a:schemeClr val="accent1">
                      <a:alpha val="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Mr.Jun-Shik</a:t>
            </a:r>
            <a:r>
              <a:rPr lang="en-US" altLang="ko-KR" sz="1800" b="1" dirty="0" smtClean="0">
                <a:ln>
                  <a:solidFill>
                    <a:schemeClr val="accent1">
                      <a:alpha val="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Lee</a:t>
            </a:r>
            <a:endParaRPr lang="en-US" altLang="ko-KR" sz="1800" b="1" dirty="0">
              <a:ln>
                <a:solidFill>
                  <a:schemeClr val="accent1">
                    <a:alpha val="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p:txBody>
      </p:sp>
      <p:pic>
        <p:nvPicPr>
          <p:cNvPr id="14" name="그림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3809" y="5431698"/>
            <a:ext cx="2180862" cy="419397"/>
          </a:xfrm>
          <a:prstGeom prst="rect">
            <a:avLst/>
          </a:prstGeom>
        </p:spPr>
      </p:pic>
    </p:spTree>
    <p:extLst>
      <p:ext uri="{BB962C8B-B14F-4D97-AF65-F5344CB8AC3E}">
        <p14:creationId xmlns:p14="http://schemas.microsoft.com/office/powerpoint/2010/main" val="42596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460613" y="177828"/>
            <a:ext cx="5525937" cy="698836"/>
            <a:chOff x="460613" y="177828"/>
            <a:chExt cx="5525937" cy="698836"/>
          </a:xfrm>
        </p:grpSpPr>
        <p:sp>
          <p:nvSpPr>
            <p:cNvPr id="7" name="TextBox 73"/>
            <p:cNvSpPr txBox="1"/>
            <p:nvPr/>
          </p:nvSpPr>
          <p:spPr>
            <a:xfrm>
              <a:off x="1753660" y="414999"/>
              <a:ext cx="4232890"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spc="-6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Challenges &amp; Future meeting</a:t>
              </a:r>
            </a:p>
          </p:txBody>
        </p:sp>
        <p:sp>
          <p:nvSpPr>
            <p:cNvPr id="8" name="TextBox 73"/>
            <p:cNvSpPr txBox="1"/>
            <p:nvPr/>
          </p:nvSpPr>
          <p:spPr>
            <a:xfrm>
              <a:off x="460613"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07</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11</a:t>
            </a:r>
          </a:p>
        </p:txBody>
      </p:sp>
      <p:grpSp>
        <p:nvGrpSpPr>
          <p:cNvPr id="12" name="그룹 11"/>
          <p:cNvGrpSpPr/>
          <p:nvPr/>
        </p:nvGrpSpPr>
        <p:grpSpPr>
          <a:xfrm>
            <a:off x="429566" y="1674326"/>
            <a:ext cx="9077325" cy="2618769"/>
            <a:chOff x="404813" y="6950218"/>
            <a:chExt cx="6048000" cy="1557511"/>
          </a:xfrm>
        </p:grpSpPr>
        <p:sp>
          <p:nvSpPr>
            <p:cNvPr id="22" name="모서리가 둥근 직사각형 21"/>
            <p:cNvSpPr/>
            <p:nvPr/>
          </p:nvSpPr>
          <p:spPr>
            <a:xfrm>
              <a:off x="404813" y="6950218"/>
              <a:ext cx="6048000" cy="1557511"/>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23" name="모서리가 둥근 직사각형 22"/>
            <p:cNvSpPr/>
            <p:nvPr/>
          </p:nvSpPr>
          <p:spPr>
            <a:xfrm>
              <a:off x="476813" y="6950218"/>
              <a:ext cx="5904000" cy="147185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13" name="그룹 12"/>
          <p:cNvGrpSpPr/>
          <p:nvPr/>
        </p:nvGrpSpPr>
        <p:grpSpPr>
          <a:xfrm>
            <a:off x="441831" y="1484784"/>
            <a:ext cx="9065060" cy="396431"/>
            <a:chOff x="-7139402" y="-654568"/>
            <a:chExt cx="8712205" cy="448014"/>
          </a:xfrm>
        </p:grpSpPr>
        <p:sp>
          <p:nvSpPr>
            <p:cNvPr id="14" name="평행 사변형 13"/>
            <p:cNvSpPr/>
            <p:nvPr/>
          </p:nvSpPr>
          <p:spPr>
            <a:xfrm flipH="1" flipV="1">
              <a:off x="-7047333" y="-653384"/>
              <a:ext cx="8620136" cy="446830"/>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20" name="TextBox 19"/>
            <p:cNvSpPr txBox="1"/>
            <p:nvPr/>
          </p:nvSpPr>
          <p:spPr>
            <a:xfrm>
              <a:off x="-6895505" y="-630782"/>
              <a:ext cx="1253059" cy="395205"/>
            </a:xfrm>
            <a:prstGeom prst="rect">
              <a:avLst/>
            </a:prstGeom>
            <a:noFill/>
          </p:spPr>
          <p:txBody>
            <a:bodyPr wrap="none" lIns="36000" tIns="36000" rIns="36000" bIns="36000" rtlCol="0" anchor="ctr" anchorCtr="0">
              <a:spAutoFit/>
            </a:bodyPr>
            <a:lstStyle/>
            <a:p>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Challenges</a:t>
              </a:r>
            </a:p>
          </p:txBody>
        </p:sp>
        <p:sp>
          <p:nvSpPr>
            <p:cNvPr id="21" name="평행 사변형 20"/>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sp>
        <p:nvSpPr>
          <p:cNvPr id="24" name="Rectangle 344"/>
          <p:cNvSpPr>
            <a:spLocks noChangeArrowheads="1"/>
          </p:cNvSpPr>
          <p:nvPr/>
        </p:nvSpPr>
        <p:spPr bwMode="gray">
          <a:xfrm>
            <a:off x="696209" y="1906540"/>
            <a:ext cx="8702617" cy="2077043"/>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9063" indent="-119063" latinLnBrk="0">
              <a:lnSpc>
                <a:spcPct val="150000"/>
              </a:lnSpc>
              <a:spcAft>
                <a:spcPts val="200"/>
              </a:spcAft>
              <a:buClr>
                <a:srgbClr val="1472C7"/>
              </a:buClr>
              <a:buSzPct val="80000"/>
              <a:buFont typeface="Wingdings 2" pitchFamily="18" charset="2"/>
              <a:buChar char=""/>
              <a:defRPr/>
            </a:pPr>
            <a:r>
              <a:rPr lang="en-US" altLang="ko-KR"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It is difficult to find common interests because each member has a different level of understanding and requirements for EAHC MSDI.</a:t>
            </a:r>
          </a:p>
          <a:p>
            <a:pPr marL="119063" indent="-119063" latinLnBrk="0">
              <a:lnSpc>
                <a:spcPct val="150000"/>
              </a:lnSpc>
              <a:spcAft>
                <a:spcPts val="200"/>
              </a:spcAft>
              <a:buClr>
                <a:srgbClr val="1472C7"/>
              </a:buClr>
              <a:buSzPct val="80000"/>
              <a:buFont typeface="Wingdings 2" pitchFamily="18" charset="2"/>
              <a:buChar char=""/>
              <a:defRPr/>
            </a:pPr>
            <a:r>
              <a:rPr lang="ko-KR" altLang="en-US"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a:t>
            </a:r>
            <a:r>
              <a:rPr lang="en-US" altLang="ko-KR"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Some responsible organizations for MSDI have unique constraints (e.g., sharing marine geospatial data or leading the role of the national MSDI)</a:t>
            </a:r>
          </a:p>
          <a:p>
            <a:pPr marL="119063" indent="-119063" latinLnBrk="0">
              <a:lnSpc>
                <a:spcPct val="150000"/>
              </a:lnSpc>
              <a:spcAft>
                <a:spcPts val="200"/>
              </a:spcAft>
              <a:buClr>
                <a:srgbClr val="1472C7"/>
              </a:buClr>
              <a:buSzPct val="80000"/>
              <a:buFont typeface="Wingdings 2" pitchFamily="18" charset="2"/>
              <a:buChar char=""/>
              <a:defRPr/>
            </a:pPr>
            <a:r>
              <a:rPr lang="en-US" altLang="ko-KR"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Developing </a:t>
            </a:r>
            <a:r>
              <a:rPr lang="en-US"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use case exercises to offer benefits of EAHC MSDI to each member.</a:t>
            </a:r>
          </a:p>
        </p:txBody>
      </p:sp>
      <p:grpSp>
        <p:nvGrpSpPr>
          <p:cNvPr id="45" name="그룹 44"/>
          <p:cNvGrpSpPr/>
          <p:nvPr/>
        </p:nvGrpSpPr>
        <p:grpSpPr>
          <a:xfrm>
            <a:off x="429566" y="4869160"/>
            <a:ext cx="9077325" cy="1011119"/>
            <a:chOff x="429566" y="1093157"/>
            <a:chExt cx="9077325" cy="1011119"/>
          </a:xfrm>
        </p:grpSpPr>
        <p:grpSp>
          <p:nvGrpSpPr>
            <p:cNvPr id="46" name="그룹 45"/>
            <p:cNvGrpSpPr/>
            <p:nvPr/>
          </p:nvGrpSpPr>
          <p:grpSpPr>
            <a:xfrm>
              <a:off x="429566" y="1282700"/>
              <a:ext cx="9077325" cy="821576"/>
              <a:chOff x="404813" y="6950218"/>
              <a:chExt cx="6048000" cy="1557511"/>
            </a:xfrm>
          </p:grpSpPr>
          <p:sp>
            <p:nvSpPr>
              <p:cNvPr id="51" name="모서리가 둥근 직사각형 50"/>
              <p:cNvSpPr/>
              <p:nvPr/>
            </p:nvSpPr>
            <p:spPr>
              <a:xfrm>
                <a:off x="404813" y="6950218"/>
                <a:ext cx="6048000" cy="1557511"/>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52" name="모서리가 둥근 직사각형 51"/>
              <p:cNvSpPr/>
              <p:nvPr/>
            </p:nvSpPr>
            <p:spPr>
              <a:xfrm>
                <a:off x="476813" y="6950218"/>
                <a:ext cx="5904000" cy="1394821"/>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47" name="그룹 46"/>
            <p:cNvGrpSpPr/>
            <p:nvPr/>
          </p:nvGrpSpPr>
          <p:grpSpPr>
            <a:xfrm>
              <a:off x="441831" y="1093157"/>
              <a:ext cx="9065060" cy="396431"/>
              <a:chOff x="-7139402" y="-654568"/>
              <a:chExt cx="8712205" cy="448014"/>
            </a:xfrm>
          </p:grpSpPr>
          <p:sp>
            <p:nvSpPr>
              <p:cNvPr id="48" name="평행 사변형 47"/>
              <p:cNvSpPr/>
              <p:nvPr/>
            </p:nvSpPr>
            <p:spPr>
              <a:xfrm flipH="1" flipV="1">
                <a:off x="-7047333" y="-653384"/>
                <a:ext cx="8620136" cy="446830"/>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49" name="TextBox 48"/>
              <p:cNvSpPr txBox="1"/>
              <p:nvPr/>
            </p:nvSpPr>
            <p:spPr>
              <a:xfrm>
                <a:off x="-6895505" y="-630782"/>
                <a:ext cx="3640999" cy="395205"/>
              </a:xfrm>
              <a:prstGeom prst="rect">
                <a:avLst/>
              </a:prstGeom>
              <a:noFill/>
            </p:spPr>
            <p:txBody>
              <a:bodyPr wrap="none" lIns="36000" tIns="36000" rIns="36000" bIns="36000" rtlCol="0" anchor="ctr" anchorCtr="0">
                <a:spAutoFit/>
              </a:bodyPr>
              <a:lstStyle/>
              <a:p>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2</a:t>
                </a:r>
                <a:r>
                  <a:rPr lang="en-US" altLang="ko-KR" b="1" baseline="300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nd</a:t>
                </a:r>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 Meeting of the EAHC-MSDIWG</a:t>
                </a:r>
              </a:p>
            </p:txBody>
          </p:sp>
          <p:sp>
            <p:nvSpPr>
              <p:cNvPr id="50" name="평행 사변형 49"/>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53" name="Rectangle 344"/>
          <p:cNvSpPr>
            <a:spLocks noChangeArrowheads="1"/>
          </p:cNvSpPr>
          <p:nvPr/>
        </p:nvSpPr>
        <p:spPr bwMode="gray">
          <a:xfrm>
            <a:off x="696209" y="5290916"/>
            <a:ext cx="8702617" cy="364202"/>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9063" indent="-119063" latinLnBrk="0">
              <a:lnSpc>
                <a:spcPct val="150000"/>
              </a:lnSpc>
              <a:spcAft>
                <a:spcPts val="200"/>
              </a:spcAft>
              <a:buClr>
                <a:srgbClr val="1472C7"/>
              </a:buClr>
              <a:buSzPct val="80000"/>
              <a:buFont typeface="Wingdings 2" pitchFamily="18" charset="2"/>
              <a:buChar char=""/>
              <a:defRPr/>
            </a:pPr>
            <a:r>
              <a:rPr lang="en-US" altLang="ko-KR"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June 2019, Singapore</a:t>
            </a:r>
          </a:p>
        </p:txBody>
      </p:sp>
    </p:spTree>
    <p:extLst>
      <p:ext uri="{BB962C8B-B14F-4D97-AF65-F5344CB8AC3E}">
        <p14:creationId xmlns:p14="http://schemas.microsoft.com/office/powerpoint/2010/main" val="32816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직사각형 1"/>
          <p:cNvSpPr/>
          <p:nvPr/>
        </p:nvSpPr>
        <p:spPr>
          <a:xfrm>
            <a:off x="0" y="1122209"/>
            <a:ext cx="9906000" cy="3530927"/>
          </a:xfrm>
          <a:prstGeom prst="rect">
            <a:avLst/>
          </a:prstGeom>
          <a:solidFill>
            <a:srgbClr val="018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latin typeface="Arial" panose="020B0604020202020204" pitchFamily="34" charset="0"/>
              <a:ea typeface="돋움" panose="020B0600000101010101" pitchFamily="50" charset="-127"/>
              <a:cs typeface="Arial" panose="020B0604020202020204" pitchFamily="34" charset="0"/>
            </a:endParaRPr>
          </a:p>
        </p:txBody>
      </p:sp>
      <p:grpSp>
        <p:nvGrpSpPr>
          <p:cNvPr id="4" name="그룹 3"/>
          <p:cNvGrpSpPr/>
          <p:nvPr/>
        </p:nvGrpSpPr>
        <p:grpSpPr>
          <a:xfrm>
            <a:off x="1987157" y="1574081"/>
            <a:ext cx="6010987" cy="2142951"/>
            <a:chOff x="1923989" y="1168401"/>
            <a:chExt cx="6139011" cy="2188592"/>
          </a:xfrm>
        </p:grpSpPr>
        <p:sp>
          <p:nvSpPr>
            <p:cNvPr id="6" name="직사각형 5"/>
            <p:cNvSpPr/>
            <p:nvPr/>
          </p:nvSpPr>
          <p:spPr>
            <a:xfrm>
              <a:off x="1923989" y="1168401"/>
              <a:ext cx="6139011" cy="218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19" dirty="0">
                <a:latin typeface="Arial" panose="020B0604020202020204" pitchFamily="34" charset="0"/>
                <a:ea typeface="돋움" panose="020B0600000101010101" pitchFamily="50" charset="-127"/>
                <a:cs typeface="Arial" panose="020B0604020202020204" pitchFamily="34" charset="0"/>
              </a:endParaRPr>
            </a:p>
          </p:txBody>
        </p:sp>
        <p:sp>
          <p:nvSpPr>
            <p:cNvPr id="7" name="직사각형 6"/>
            <p:cNvSpPr/>
            <p:nvPr/>
          </p:nvSpPr>
          <p:spPr>
            <a:xfrm>
              <a:off x="2617503" y="1843532"/>
              <a:ext cx="4667826" cy="1225894"/>
            </a:xfrm>
            <a:prstGeom prst="rect">
              <a:avLst/>
            </a:prstGeom>
          </p:spPr>
          <p:txBody>
            <a:bodyPr wrap="none">
              <a:spAutoFit/>
            </a:bodyPr>
            <a:lstStyle/>
            <a:p>
              <a:pPr algn="ctr">
                <a:spcAft>
                  <a:spcPts val="196"/>
                </a:spcAft>
              </a:pPr>
              <a:r>
                <a:rPr lang="en-US" altLang="ko-KR" sz="7200" b="1" spc="-2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Thank you</a:t>
              </a:r>
            </a:p>
          </p:txBody>
        </p:sp>
      </p:grpSp>
    </p:spTree>
    <p:extLst>
      <p:ext uri="{BB962C8B-B14F-4D97-AF65-F5344CB8AC3E}">
        <p14:creationId xmlns:p14="http://schemas.microsoft.com/office/powerpoint/2010/main" val="18520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1</a:t>
            </a:r>
          </a:p>
        </p:txBody>
      </p:sp>
      <p:grpSp>
        <p:nvGrpSpPr>
          <p:cNvPr id="60" name="그룹 59"/>
          <p:cNvGrpSpPr/>
          <p:nvPr/>
        </p:nvGrpSpPr>
        <p:grpSpPr>
          <a:xfrm>
            <a:off x="447789" y="177828"/>
            <a:ext cx="5165197" cy="698836"/>
            <a:chOff x="447789" y="177828"/>
            <a:chExt cx="5165197" cy="698836"/>
          </a:xfrm>
        </p:grpSpPr>
        <p:sp>
          <p:nvSpPr>
            <p:cNvPr id="61" name="TextBox 73"/>
            <p:cNvSpPr txBox="1"/>
            <p:nvPr/>
          </p:nvSpPr>
          <p:spPr>
            <a:xfrm>
              <a:off x="1753660" y="414999"/>
              <a:ext cx="3859326"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spc="-10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1</a:t>
              </a:r>
              <a:r>
                <a:rPr lang="en-US" altLang="ko-KR" sz="2400" b="1" spc="-100" baseline="3000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st</a:t>
              </a:r>
              <a:r>
                <a:rPr lang="en-US" altLang="ko-KR" sz="2400" b="1" spc="-10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EAHC-MSDIWG Meeting</a:t>
              </a:r>
            </a:p>
          </p:txBody>
        </p:sp>
        <p:sp>
          <p:nvSpPr>
            <p:cNvPr id="62" name="TextBox 73"/>
            <p:cNvSpPr txBox="1"/>
            <p:nvPr/>
          </p:nvSpPr>
          <p:spPr>
            <a:xfrm>
              <a:off x="447789" y="177828"/>
              <a:ext cx="723275"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01</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3" name="그룹 62"/>
          <p:cNvGrpSpPr/>
          <p:nvPr/>
        </p:nvGrpSpPr>
        <p:grpSpPr>
          <a:xfrm>
            <a:off x="429566" y="1133918"/>
            <a:ext cx="9077325" cy="1022337"/>
            <a:chOff x="429566" y="952043"/>
            <a:chExt cx="9077325" cy="1324828"/>
          </a:xfrm>
        </p:grpSpPr>
        <p:grpSp>
          <p:nvGrpSpPr>
            <p:cNvPr id="64" name="그룹 63"/>
            <p:cNvGrpSpPr/>
            <p:nvPr/>
          </p:nvGrpSpPr>
          <p:grpSpPr>
            <a:xfrm>
              <a:off x="429566" y="1340766"/>
              <a:ext cx="9077325" cy="936105"/>
              <a:chOff x="704596" y="3497269"/>
              <a:chExt cx="6048000" cy="414045"/>
            </a:xfrm>
          </p:grpSpPr>
          <p:grpSp>
            <p:nvGrpSpPr>
              <p:cNvPr id="69" name="그룹 68"/>
              <p:cNvGrpSpPr/>
              <p:nvPr/>
            </p:nvGrpSpPr>
            <p:grpSpPr>
              <a:xfrm>
                <a:off x="704596" y="3497269"/>
                <a:ext cx="6048000" cy="414045"/>
                <a:chOff x="404813" y="7060299"/>
                <a:chExt cx="6048000" cy="1774631"/>
              </a:xfrm>
            </p:grpSpPr>
            <p:sp>
              <p:nvSpPr>
                <p:cNvPr id="71" name="모서리가 둥근 직사각형 70"/>
                <p:cNvSpPr/>
                <p:nvPr/>
              </p:nvSpPr>
              <p:spPr>
                <a:xfrm>
                  <a:off x="404813" y="7060299"/>
                  <a:ext cx="6048000" cy="1774631"/>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72" name="모서리가 둥근 직사각형 71"/>
                <p:cNvSpPr/>
                <p:nvPr/>
              </p:nvSpPr>
              <p:spPr>
                <a:xfrm>
                  <a:off x="476813" y="7060301"/>
                  <a:ext cx="5904000" cy="1523079"/>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70" name="Rectangle 344"/>
              <p:cNvSpPr>
                <a:spLocks noChangeArrowheads="1"/>
              </p:cNvSpPr>
              <p:nvPr/>
            </p:nvSpPr>
            <p:spPr bwMode="gray">
              <a:xfrm>
                <a:off x="882254" y="3583440"/>
                <a:ext cx="5798341" cy="149949"/>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indent="-182563" latinLnBrk="0">
                  <a:spcAft>
                    <a:spcPts val="200"/>
                  </a:spcAft>
                  <a:buClr>
                    <a:srgbClr val="1472C7"/>
                  </a:buClr>
                  <a:buSzPct val="80000"/>
                  <a:buFont typeface="Wingdings 2" pitchFamily="18" charset="2"/>
                  <a:buChar char=""/>
                  <a:defRPr/>
                </a:pPr>
                <a:r>
                  <a:rPr lang="en-US"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The 1st EAHC-MSDIWG meeting was held in Chiang Mai, Thailand in November 2018. </a:t>
                </a:r>
                <a:endPar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5" name="그룹 64"/>
            <p:cNvGrpSpPr/>
            <p:nvPr/>
          </p:nvGrpSpPr>
          <p:grpSpPr>
            <a:xfrm>
              <a:off x="441831" y="952043"/>
              <a:ext cx="9065060" cy="481309"/>
              <a:chOff x="-7139402" y="-814043"/>
              <a:chExt cx="8712205" cy="543935"/>
            </a:xfrm>
          </p:grpSpPr>
          <p:sp>
            <p:nvSpPr>
              <p:cNvPr id="66" name="평행 사변형 65"/>
              <p:cNvSpPr/>
              <p:nvPr/>
            </p:nvSpPr>
            <p:spPr>
              <a:xfrm flipH="1" flipV="1">
                <a:off x="-7047333" y="-769539"/>
                <a:ext cx="8620136" cy="457419"/>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67" name="TextBox 66"/>
              <p:cNvSpPr txBox="1"/>
              <p:nvPr/>
            </p:nvSpPr>
            <p:spPr>
              <a:xfrm>
                <a:off x="-6895505" y="-814043"/>
                <a:ext cx="1536531" cy="512138"/>
              </a:xfrm>
              <a:prstGeom prst="rect">
                <a:avLst/>
              </a:prstGeom>
              <a:noFill/>
            </p:spPr>
            <p:txBody>
              <a:bodyPr wrap="none" lIns="36000" tIns="36000" rIns="36000" bIns="36000" rtlCol="0" anchor="ctr" anchorCtr="0">
                <a:spAutoFit/>
              </a:bodyPr>
              <a:lstStyle/>
              <a:p>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Meeting place</a:t>
                </a:r>
              </a:p>
            </p:txBody>
          </p:sp>
          <p:sp>
            <p:nvSpPr>
              <p:cNvPr id="68" name="평행 사변형 67"/>
              <p:cNvSpPr/>
              <p:nvPr/>
            </p:nvSpPr>
            <p:spPr>
              <a:xfrm flipH="1" flipV="1">
                <a:off x="-7139402" y="-727529"/>
                <a:ext cx="92069" cy="45742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grpSp>
        <p:nvGrpSpPr>
          <p:cNvPr id="73" name="그룹 72"/>
          <p:cNvGrpSpPr/>
          <p:nvPr/>
        </p:nvGrpSpPr>
        <p:grpSpPr>
          <a:xfrm>
            <a:off x="428346" y="2278611"/>
            <a:ext cx="9078547" cy="4038278"/>
            <a:chOff x="428346" y="1000054"/>
            <a:chExt cx="9078547" cy="4776312"/>
          </a:xfrm>
        </p:grpSpPr>
        <p:grpSp>
          <p:nvGrpSpPr>
            <p:cNvPr id="74" name="그룹 73"/>
            <p:cNvGrpSpPr/>
            <p:nvPr/>
          </p:nvGrpSpPr>
          <p:grpSpPr>
            <a:xfrm>
              <a:off x="428346" y="1368083"/>
              <a:ext cx="9078547" cy="4408283"/>
              <a:chOff x="703783" y="3509355"/>
              <a:chExt cx="6048814" cy="1949812"/>
            </a:xfrm>
          </p:grpSpPr>
          <p:grpSp>
            <p:nvGrpSpPr>
              <p:cNvPr id="79" name="그룹 78"/>
              <p:cNvGrpSpPr/>
              <p:nvPr/>
            </p:nvGrpSpPr>
            <p:grpSpPr>
              <a:xfrm>
                <a:off x="703783" y="3509355"/>
                <a:ext cx="6048814" cy="561667"/>
                <a:chOff x="404000" y="7112110"/>
                <a:chExt cx="6048814" cy="2407354"/>
              </a:xfrm>
            </p:grpSpPr>
            <p:sp>
              <p:nvSpPr>
                <p:cNvPr id="82" name="모서리가 둥근 직사각형 81"/>
                <p:cNvSpPr/>
                <p:nvPr/>
              </p:nvSpPr>
              <p:spPr>
                <a:xfrm>
                  <a:off x="404000" y="7112110"/>
                  <a:ext cx="6048814" cy="2407354"/>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83" name="모서리가 둥근 직사각형 82"/>
                <p:cNvSpPr/>
                <p:nvPr/>
              </p:nvSpPr>
              <p:spPr>
                <a:xfrm>
                  <a:off x="476813" y="7186752"/>
                  <a:ext cx="5904000" cy="2012127"/>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80" name="Rectangle 344"/>
              <p:cNvSpPr>
                <a:spLocks noChangeArrowheads="1"/>
              </p:cNvSpPr>
              <p:nvPr/>
            </p:nvSpPr>
            <p:spPr bwMode="gray">
              <a:xfrm>
                <a:off x="882254" y="3607051"/>
                <a:ext cx="5798341" cy="317539"/>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indent="-182563" latinLnBrk="0">
                  <a:spcAft>
                    <a:spcPts val="200"/>
                  </a:spcAft>
                  <a:buClr>
                    <a:srgbClr val="1472C7"/>
                  </a:buClr>
                  <a:buSzPct val="80000"/>
                  <a:buFont typeface="Wingdings 2" pitchFamily="18" charset="2"/>
                  <a:buChar char=""/>
                  <a:defRPr/>
                </a:pPr>
                <a:r>
                  <a:rPr lang="en-US" altLang="ko-KR"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30 participants from 9 countries (Brunei Darussalam, China, Japan, Indonesia, Singapore, Republic of Korea, Malaysia, Philippines, Thailand)</a:t>
                </a:r>
              </a:p>
            </p:txBody>
          </p:sp>
          <p:sp>
            <p:nvSpPr>
              <p:cNvPr id="81" name="Rectangle 344"/>
              <p:cNvSpPr>
                <a:spLocks noChangeArrowheads="1"/>
              </p:cNvSpPr>
              <p:nvPr/>
            </p:nvSpPr>
            <p:spPr bwMode="gray">
              <a:xfrm>
                <a:off x="881852" y="4432722"/>
                <a:ext cx="3023315" cy="1026445"/>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indent="-182563" latinLnBrk="0">
                  <a:lnSpc>
                    <a:spcPct val="150000"/>
                  </a:lnSpc>
                  <a:buClr>
                    <a:srgbClr val="007F6B"/>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EAHC-MSDIWG Progress and TOR</a:t>
                </a:r>
                <a:endParaRPr lang="en-SG"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a:p>
                <a:pPr marL="182563" indent="-182563" latinLnBrk="0">
                  <a:lnSpc>
                    <a:spcPct val="150000"/>
                  </a:lnSpc>
                  <a:buClr>
                    <a:srgbClr val="007F6B"/>
                  </a:buClr>
                  <a:buSzPct val="80000"/>
                  <a:buFont typeface="Wingdings 2" pitchFamily="18" charset="2"/>
                  <a:buChar char=""/>
                  <a:defRPr/>
                </a:pPr>
                <a:r>
                  <a:rPr lang="en-US"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Country Reports on National MSDI</a:t>
                </a:r>
                <a:endParaRPr lang="en-SG"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a:p>
                <a:pPr marL="182563" indent="-182563" latinLnBrk="0">
                  <a:lnSpc>
                    <a:spcPct val="150000"/>
                  </a:lnSpc>
                  <a:buClr>
                    <a:srgbClr val="007F6B"/>
                  </a:buClr>
                  <a:buSzPct val="80000"/>
                  <a:buFont typeface="Wingdings 2" pitchFamily="18" charset="2"/>
                  <a:buChar char=""/>
                  <a:defRPr/>
                </a:pPr>
                <a:r>
                  <a:rPr lang="en-SG"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MSDI Concept and Importance</a:t>
                </a:r>
              </a:p>
              <a:p>
                <a:pPr marL="182563" indent="-182563" latinLnBrk="0">
                  <a:lnSpc>
                    <a:spcPct val="150000"/>
                  </a:lnSpc>
                  <a:buClr>
                    <a:srgbClr val="007F6B"/>
                  </a:buClr>
                  <a:buSzPct val="80000"/>
                  <a:buFont typeface="Wingdings 2" pitchFamily="18" charset="2"/>
                  <a:buChar char=""/>
                  <a:defRPr/>
                </a:pPr>
                <a:r>
                  <a:rPr lang="en-US"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MSDI Trend Report</a:t>
                </a:r>
              </a:p>
              <a:p>
                <a:pPr marL="182563" indent="-182563" latinLnBrk="0">
                  <a:lnSpc>
                    <a:spcPct val="150000"/>
                  </a:lnSpc>
                  <a:buClr>
                    <a:srgbClr val="007F6B"/>
                  </a:buClr>
                  <a:buSzPct val="80000"/>
                  <a:buFont typeface="Wingdings 2" pitchFamily="18" charset="2"/>
                  <a:buChar char=""/>
                  <a:defRPr/>
                </a:pPr>
                <a:r>
                  <a:rPr lang="en-US"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WG Work Plan</a:t>
                </a:r>
                <a:endPar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75" name="그룹 74"/>
            <p:cNvGrpSpPr/>
            <p:nvPr/>
          </p:nvGrpSpPr>
          <p:grpSpPr>
            <a:xfrm>
              <a:off x="441831" y="1000054"/>
              <a:ext cx="9065060" cy="453172"/>
              <a:chOff x="-7139402" y="-759782"/>
              <a:chExt cx="8712205" cy="512136"/>
            </a:xfrm>
          </p:grpSpPr>
          <p:sp>
            <p:nvSpPr>
              <p:cNvPr id="76" name="평행 사변형 75"/>
              <p:cNvSpPr/>
              <p:nvPr/>
            </p:nvSpPr>
            <p:spPr>
              <a:xfrm flipH="1" flipV="1">
                <a:off x="-7047333" y="-726343"/>
                <a:ext cx="8620136" cy="457420"/>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77" name="TextBox 76"/>
              <p:cNvSpPr txBox="1"/>
              <p:nvPr/>
            </p:nvSpPr>
            <p:spPr>
              <a:xfrm>
                <a:off x="-6895505" y="-759782"/>
                <a:ext cx="1339333" cy="512136"/>
              </a:xfrm>
              <a:prstGeom prst="rect">
                <a:avLst/>
              </a:prstGeom>
              <a:noFill/>
            </p:spPr>
            <p:txBody>
              <a:bodyPr wrap="none" lIns="36000" tIns="36000" rIns="36000" bIns="36000" rtlCol="0" anchor="ctr" anchorCtr="0">
                <a:spAutoFit/>
              </a:bodyPr>
              <a:lstStyle/>
              <a:p>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Participants</a:t>
                </a:r>
              </a:p>
            </p:txBody>
          </p:sp>
          <p:sp>
            <p:nvSpPr>
              <p:cNvPr id="78" name="평행 사변형 77"/>
              <p:cNvSpPr/>
              <p:nvPr/>
            </p:nvSpPr>
            <p:spPr>
              <a:xfrm flipH="1" flipV="1">
                <a:off x="-7139402" y="-727529"/>
                <a:ext cx="92069" cy="45742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84" name="양쪽 모서리가 둥근 사각형 83"/>
          <p:cNvSpPr/>
          <p:nvPr/>
        </p:nvSpPr>
        <p:spPr>
          <a:xfrm>
            <a:off x="428345" y="3888701"/>
            <a:ext cx="4805499" cy="404395"/>
          </a:xfrm>
          <a:prstGeom prst="round2SameRect">
            <a:avLst>
              <a:gd name="adj1" fmla="val 28781"/>
              <a:gd name="adj2" fmla="val 0"/>
            </a:avLst>
          </a:prstGeom>
          <a:blipFill dpi="0" rotWithShape="1">
            <a:blip r:embed="rId3" cstate="print"/>
            <a:srcRect/>
            <a:stretch>
              <a:fillRect t="-74000" b="-8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Main Agenda</a:t>
            </a:r>
          </a:p>
        </p:txBody>
      </p:sp>
      <p:pic>
        <p:nvPicPr>
          <p:cNvPr id="86" name="Picture 5">
            <a:extLst>
              <a:ext uri="{FF2B5EF4-FFF2-40B4-BE49-F238E27FC236}">
                <a16:creationId xmlns:a16="http://schemas.microsoft.com/office/drawing/2014/main" xmlns="" id="{520A747A-F701-0D4C-B996-6576F0F783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705" b="20171"/>
          <a:stretch/>
        </p:blipFill>
        <p:spPr>
          <a:xfrm>
            <a:off x="5257403" y="4080308"/>
            <a:ext cx="4283675" cy="2088232"/>
          </a:xfrm>
          <a:prstGeom prst="rect">
            <a:avLst/>
          </a:prstGeom>
        </p:spPr>
      </p:pic>
    </p:spTree>
    <p:extLst>
      <p:ext uri="{BB962C8B-B14F-4D97-AF65-F5344CB8AC3E}">
        <p14:creationId xmlns:p14="http://schemas.microsoft.com/office/powerpoint/2010/main" val="34010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2</a:t>
            </a:r>
          </a:p>
        </p:txBody>
      </p:sp>
      <p:grpSp>
        <p:nvGrpSpPr>
          <p:cNvPr id="3" name="그룹 2"/>
          <p:cNvGrpSpPr/>
          <p:nvPr/>
        </p:nvGrpSpPr>
        <p:grpSpPr>
          <a:xfrm>
            <a:off x="447790" y="177828"/>
            <a:ext cx="7385530" cy="698836"/>
            <a:chOff x="447790" y="177828"/>
            <a:chExt cx="7385530" cy="698836"/>
          </a:xfrm>
        </p:grpSpPr>
        <p:sp>
          <p:nvSpPr>
            <p:cNvPr id="4" name="TextBox 73"/>
            <p:cNvSpPr txBox="1"/>
            <p:nvPr/>
          </p:nvSpPr>
          <p:spPr>
            <a:xfrm>
              <a:off x="1753660" y="414999"/>
              <a:ext cx="6079660"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EAHC-MSDIWG Progress</a:t>
              </a:r>
              <a:endParaRPr lang="en-US" altLang="ko-KR"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p:txBody>
        </p:sp>
        <p:sp>
          <p:nvSpPr>
            <p:cNvPr id="5" name="TextBox 73"/>
            <p:cNvSpPr txBox="1"/>
            <p:nvPr/>
          </p:nvSpPr>
          <p:spPr>
            <a:xfrm>
              <a:off x="447790" y="177828"/>
              <a:ext cx="723275"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02</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 name="그룹 5"/>
          <p:cNvGrpSpPr/>
          <p:nvPr/>
        </p:nvGrpSpPr>
        <p:grpSpPr>
          <a:xfrm>
            <a:off x="429565" y="1093154"/>
            <a:ext cx="9077326" cy="5288174"/>
            <a:chOff x="429565" y="1093155"/>
            <a:chExt cx="9077326" cy="2958148"/>
          </a:xfrm>
        </p:grpSpPr>
        <p:grpSp>
          <p:nvGrpSpPr>
            <p:cNvPr id="7" name="그룹 6"/>
            <p:cNvGrpSpPr/>
            <p:nvPr/>
          </p:nvGrpSpPr>
          <p:grpSpPr>
            <a:xfrm>
              <a:off x="429565" y="1340768"/>
              <a:ext cx="9077325" cy="2710535"/>
              <a:chOff x="404813" y="7060299"/>
              <a:chExt cx="6048000" cy="5138524"/>
            </a:xfrm>
          </p:grpSpPr>
          <p:sp>
            <p:nvSpPr>
              <p:cNvPr id="12" name="모서리가 둥근 직사각형 11"/>
              <p:cNvSpPr/>
              <p:nvPr/>
            </p:nvSpPr>
            <p:spPr>
              <a:xfrm>
                <a:off x="404813" y="7060299"/>
                <a:ext cx="6048000" cy="5138523"/>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sp>
            <p:nvSpPr>
              <p:cNvPr id="13" name="모서리가 둥근 직사각형 12"/>
              <p:cNvSpPr/>
              <p:nvPr/>
            </p:nvSpPr>
            <p:spPr>
              <a:xfrm>
                <a:off x="476813" y="7060303"/>
                <a:ext cx="5904000" cy="5138520"/>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8" name="그룹 7"/>
            <p:cNvGrpSpPr/>
            <p:nvPr/>
          </p:nvGrpSpPr>
          <p:grpSpPr>
            <a:xfrm>
              <a:off x="441831" y="1093155"/>
              <a:ext cx="9065060" cy="341244"/>
              <a:chOff x="-7139402" y="-654568"/>
              <a:chExt cx="8712205" cy="385645"/>
            </a:xfrm>
          </p:grpSpPr>
          <p:sp>
            <p:nvSpPr>
              <p:cNvPr id="9" name="평행 사변형 8"/>
              <p:cNvSpPr/>
              <p:nvPr/>
            </p:nvSpPr>
            <p:spPr>
              <a:xfrm flipH="1" flipV="1">
                <a:off x="-7047333" y="-653384"/>
                <a:ext cx="8620136" cy="384461"/>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sp>
            <p:nvSpPr>
              <p:cNvPr id="10" name="TextBox 9"/>
              <p:cNvSpPr txBox="1"/>
              <p:nvPr/>
            </p:nvSpPr>
            <p:spPr>
              <a:xfrm>
                <a:off x="-6895505" y="-586781"/>
                <a:ext cx="1521125" cy="240529"/>
              </a:xfrm>
              <a:prstGeom prst="rect">
                <a:avLst/>
              </a:prstGeom>
              <a:noFill/>
            </p:spPr>
            <p:txBody>
              <a:bodyPr wrap="none" lIns="36000" tIns="36000" rIns="36000" bIns="36000" rtlCol="0" anchor="ctr" anchorCtr="0">
                <a:spAutoFit/>
              </a:bodyPr>
              <a:lstStyle/>
              <a:p>
                <a:r>
                  <a:rPr lang="en-US" altLang="ko-KR" sz="2000"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Membership</a:t>
                </a:r>
              </a:p>
            </p:txBody>
          </p:sp>
          <p:sp>
            <p:nvSpPr>
              <p:cNvPr id="11" name="평행 사변형 10"/>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grpSp>
      </p:grpSp>
      <p:graphicFrame>
        <p:nvGraphicFramePr>
          <p:cNvPr id="14" name="표 13"/>
          <p:cNvGraphicFramePr>
            <a:graphicFrameLocks noGrp="1"/>
          </p:cNvGraphicFramePr>
          <p:nvPr>
            <p:extLst>
              <p:ext uri="{D42A27DB-BD31-4B8C-83A1-F6EECF244321}">
                <p14:modId xmlns:p14="http://schemas.microsoft.com/office/powerpoint/2010/main" val="187106124"/>
              </p:ext>
            </p:extLst>
          </p:nvPr>
        </p:nvGraphicFramePr>
        <p:xfrm>
          <a:off x="801221" y="1943061"/>
          <a:ext cx="8420743" cy="4242735"/>
        </p:xfrm>
        <a:graphic>
          <a:graphicData uri="http://schemas.openxmlformats.org/drawingml/2006/table">
            <a:tbl>
              <a:tblPr firstRow="1" firstCol="1" bandRow="1">
                <a:tableStyleId>{5C22544A-7EE6-4342-B048-85BDC9FD1C3A}</a:tableStyleId>
              </a:tblPr>
              <a:tblGrid>
                <a:gridCol w="2809957">
                  <a:extLst>
                    <a:ext uri="{9D8B030D-6E8A-4147-A177-3AD203B41FA5}">
                      <a16:colId xmlns:a16="http://schemas.microsoft.com/office/drawing/2014/main" xmlns="" val="20000"/>
                    </a:ext>
                  </a:extLst>
                </a:gridCol>
                <a:gridCol w="2205918">
                  <a:extLst>
                    <a:ext uri="{9D8B030D-6E8A-4147-A177-3AD203B41FA5}">
                      <a16:colId xmlns:a16="http://schemas.microsoft.com/office/drawing/2014/main" xmlns="" val="20001"/>
                    </a:ext>
                  </a:extLst>
                </a:gridCol>
                <a:gridCol w="3404868">
                  <a:extLst>
                    <a:ext uri="{9D8B030D-6E8A-4147-A177-3AD203B41FA5}">
                      <a16:colId xmlns:a16="http://schemas.microsoft.com/office/drawing/2014/main" xmlns="" val="20002"/>
                    </a:ext>
                  </a:extLst>
                </a:gridCol>
              </a:tblGrid>
              <a:tr h="282849">
                <a:tc>
                  <a:txBody>
                    <a:bodyPr/>
                    <a:lstStyle/>
                    <a:p>
                      <a:pPr algn="ctr" latinLnBrk="0">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Nation</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Position</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Name</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12700" cap="flat" cmpd="sng" algn="ctr">
                      <a:solidFill>
                        <a:srgbClr val="0070C0"/>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Republic of Korea</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Chair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Dr. Jung Hyun KIM</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Japan</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Vice-Chair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Republic of Korea</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Mr. Jun-</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Shik</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LEE</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Philippines</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Lt.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Romel</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Correa</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82849">
                <a:tc rowSpan="2">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Indonesia</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Cdr.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Qisthi</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Amarona</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82849">
                <a:tc vMerge="1">
                  <a:txBody>
                    <a:bodyPr/>
                    <a:lstStyle/>
                    <a:p>
                      <a:pPr latinLnBrk="1"/>
                      <a:endParaRPr lang="ko-KR" altLang="en-US"/>
                    </a:p>
                  </a:txBody>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Lt.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Andry</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Novianto</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Japan</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Mr.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Takeharu</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Miyake</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Thailand</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Cdr.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Rachot</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Osiri</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China</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Mr.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Dongli</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Sun</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Brunei Darussalam</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Mr. Abdul Malik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Hj</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Abdul Hamid</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Malaysia</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alt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Cdr.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Kamaruddin</a:t>
                      </a: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bin </a:t>
                      </a:r>
                      <a:r>
                        <a:rPr kumimoji="1" lang="en-US" sz="1600" kern="1200" dirty="0" err="1">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Yusof</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Singapore</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Member</a:t>
                      </a:r>
                      <a:endParaRPr kumimoji="1" lang="ko-KR" alt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Mr. Jamie Chen</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282849">
                <a:tc>
                  <a:txBody>
                    <a:bodyPr/>
                    <a:lstStyle/>
                    <a:p>
                      <a:pPr marL="0" algn="ctr" defTabSz="914400" rtl="0" eaLnBrk="1" latinLnBrk="0" hangingPunct="1">
                        <a:lnSpc>
                          <a:spcPct val="100000"/>
                        </a:lnSpc>
                        <a:spcAft>
                          <a:spcPts val="0"/>
                        </a:spcAft>
                      </a:pPr>
                      <a:r>
                        <a:rPr lang="en-US"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rPr>
                        <a:t>DPRK</a:t>
                      </a: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282849">
                <a:tc>
                  <a:txBody>
                    <a:bodyPr/>
                    <a:lstStyle/>
                    <a:p>
                      <a:pPr marL="0" algn="ctr" defTabSz="914400" rtl="0" eaLnBrk="1" latinLnBrk="0" hangingPunct="1">
                        <a:lnSpc>
                          <a:spcPct val="100000"/>
                        </a:lnSpc>
                        <a:spcAft>
                          <a:spcPts val="0"/>
                        </a:spcAft>
                      </a:pPr>
                      <a:endParaRPr lang="ko-KR" sz="1600" b="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Bold" panose="02020603020101020101" pitchFamily="18" charset="-127"/>
                        <a:cs typeface="Arial" panose="020B0604020202020204" pitchFamily="34" charset="0"/>
                      </a:endParaRPr>
                    </a:p>
                  </a:txBody>
                  <a:tcPr marL="56540" marR="56540" marT="15521" marB="15521"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latinLnBrk="0">
                        <a:lnSpc>
                          <a:spcPct val="100000"/>
                        </a:lnSpc>
                        <a:spcAft>
                          <a:spcPts val="0"/>
                        </a:spcAft>
                      </a:pPr>
                      <a:r>
                        <a:rPr kumimoji="1" lang="en-US"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rPr>
                        <a:t> </a:t>
                      </a: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0">
                        <a:lnSpc>
                          <a:spcPct val="100000"/>
                        </a:lnSpc>
                        <a:spcAft>
                          <a:spcPts val="0"/>
                        </a:spcAft>
                      </a:pPr>
                      <a:endParaRPr kumimoji="1" lang="ko-KR" sz="1600" kern="1200" dirty="0">
                        <a:ln>
                          <a:solidFill>
                            <a:schemeClr val="bg1">
                              <a:lumMod val="65000"/>
                              <a:alpha val="3000"/>
                            </a:schemeClr>
                          </a:solidFill>
                        </a:ln>
                        <a:solidFill>
                          <a:schemeClr val="tx1">
                            <a:lumMod val="75000"/>
                            <a:lumOff val="25000"/>
                          </a:schemeClr>
                        </a:solidFill>
                        <a:latin typeface="Arial" panose="020B0604020202020204" pitchFamily="34" charset="0"/>
                        <a:ea typeface="KoPub돋움체 Medium" panose="02020603020101020101" pitchFamily="18" charset="-127"/>
                        <a:cs typeface="Arial" panose="020B0604020202020204" pitchFamily="34" charset="0"/>
                      </a:endParaRPr>
                    </a:p>
                  </a:txBody>
                  <a:tcPr marL="56540" marR="56540" marT="15521" marB="15521"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1541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3</a:t>
            </a:r>
          </a:p>
        </p:txBody>
      </p:sp>
      <p:grpSp>
        <p:nvGrpSpPr>
          <p:cNvPr id="3" name="그룹 2"/>
          <p:cNvGrpSpPr/>
          <p:nvPr/>
        </p:nvGrpSpPr>
        <p:grpSpPr>
          <a:xfrm>
            <a:off x="460614" y="177828"/>
            <a:ext cx="7372706" cy="698836"/>
            <a:chOff x="460614" y="177828"/>
            <a:chExt cx="7372706" cy="698836"/>
          </a:xfrm>
        </p:grpSpPr>
        <p:sp>
          <p:nvSpPr>
            <p:cNvPr id="4" name="TextBox 73"/>
            <p:cNvSpPr txBox="1"/>
            <p:nvPr/>
          </p:nvSpPr>
          <p:spPr>
            <a:xfrm>
              <a:off x="1753660" y="414999"/>
              <a:ext cx="6079660"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Country Reports on National MSDI </a:t>
              </a:r>
              <a:r>
                <a:rPr lang="en-US" altLang="ko-KR"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[1/2]</a:t>
              </a:r>
            </a:p>
          </p:txBody>
        </p:sp>
        <p:sp>
          <p:nvSpPr>
            <p:cNvPr id="5" name="TextBox 73"/>
            <p:cNvSpPr txBox="1"/>
            <p:nvPr/>
          </p:nvSpPr>
          <p:spPr>
            <a:xfrm>
              <a:off x="460614"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03</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 name="그룹 5"/>
          <p:cNvGrpSpPr/>
          <p:nvPr/>
        </p:nvGrpSpPr>
        <p:grpSpPr>
          <a:xfrm>
            <a:off x="429565" y="1093154"/>
            <a:ext cx="9077326" cy="5288174"/>
            <a:chOff x="429565" y="1093155"/>
            <a:chExt cx="9077326" cy="2958148"/>
          </a:xfrm>
        </p:grpSpPr>
        <p:grpSp>
          <p:nvGrpSpPr>
            <p:cNvPr id="7" name="그룹 6"/>
            <p:cNvGrpSpPr/>
            <p:nvPr/>
          </p:nvGrpSpPr>
          <p:grpSpPr>
            <a:xfrm>
              <a:off x="429565" y="1340768"/>
              <a:ext cx="9077325" cy="2710535"/>
              <a:chOff x="404813" y="7060299"/>
              <a:chExt cx="6048000" cy="5138524"/>
            </a:xfrm>
          </p:grpSpPr>
          <p:sp>
            <p:nvSpPr>
              <p:cNvPr id="12" name="모서리가 둥근 직사각형 11"/>
              <p:cNvSpPr/>
              <p:nvPr/>
            </p:nvSpPr>
            <p:spPr>
              <a:xfrm>
                <a:off x="404813" y="7060299"/>
                <a:ext cx="6048000" cy="5138523"/>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sp>
            <p:nvSpPr>
              <p:cNvPr id="13" name="모서리가 둥근 직사각형 12"/>
              <p:cNvSpPr/>
              <p:nvPr/>
            </p:nvSpPr>
            <p:spPr>
              <a:xfrm>
                <a:off x="476813" y="7060303"/>
                <a:ext cx="5904000" cy="5138520"/>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8" name="그룹 7"/>
            <p:cNvGrpSpPr/>
            <p:nvPr/>
          </p:nvGrpSpPr>
          <p:grpSpPr>
            <a:xfrm>
              <a:off x="441831" y="1093155"/>
              <a:ext cx="9065060" cy="341244"/>
              <a:chOff x="-7139402" y="-654568"/>
              <a:chExt cx="8712205" cy="385645"/>
            </a:xfrm>
          </p:grpSpPr>
          <p:sp>
            <p:nvSpPr>
              <p:cNvPr id="9" name="평행 사변형 8"/>
              <p:cNvSpPr/>
              <p:nvPr/>
            </p:nvSpPr>
            <p:spPr>
              <a:xfrm flipH="1" flipV="1">
                <a:off x="-7047333" y="-653384"/>
                <a:ext cx="8620136" cy="384461"/>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sp>
            <p:nvSpPr>
              <p:cNvPr id="10" name="TextBox 9"/>
              <p:cNvSpPr txBox="1"/>
              <p:nvPr/>
            </p:nvSpPr>
            <p:spPr>
              <a:xfrm>
                <a:off x="-6895505" y="-586781"/>
                <a:ext cx="2562575" cy="240529"/>
              </a:xfrm>
              <a:prstGeom prst="rect">
                <a:avLst/>
              </a:prstGeom>
              <a:noFill/>
            </p:spPr>
            <p:txBody>
              <a:bodyPr wrap="none" lIns="36000" tIns="36000" rIns="36000" bIns="36000" rtlCol="0" anchor="ctr" anchorCtr="0">
                <a:spAutoFit/>
              </a:bodyPr>
              <a:lstStyle/>
              <a:p>
                <a:r>
                  <a:rPr lang="en-US" altLang="ko-KR" sz="2000"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MSDI Country Report</a:t>
                </a:r>
              </a:p>
            </p:txBody>
          </p:sp>
          <p:sp>
            <p:nvSpPr>
              <p:cNvPr id="11" name="평행 사변형 10"/>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14" name="Rectangle 344">
            <a:extLst>
              <a:ext uri="{FF2B5EF4-FFF2-40B4-BE49-F238E27FC236}">
                <a16:creationId xmlns:a16="http://schemas.microsoft.com/office/drawing/2014/main" xmlns="" id="{2BC9FB50-C830-D64A-975E-33B7FAD0B187}"/>
              </a:ext>
            </a:extLst>
          </p:cNvPr>
          <p:cNvSpPr>
            <a:spLocks noChangeArrowheads="1"/>
          </p:cNvSpPr>
          <p:nvPr/>
        </p:nvSpPr>
        <p:spPr bwMode="gray">
          <a:xfrm>
            <a:off x="695606" y="4194758"/>
            <a:ext cx="2795726" cy="30777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spcAft>
                <a:spcPts val="200"/>
              </a:spcAft>
              <a:buClr>
                <a:srgbClr val="1472C7"/>
              </a:buClr>
              <a:buSzPct val="80000"/>
              <a:defRPr/>
            </a:pPr>
            <a:r>
              <a:rPr lang="en-US" altLang="ko-KR" sz="2000"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Brunei</a:t>
            </a:r>
          </a:p>
        </p:txBody>
      </p:sp>
      <p:sp>
        <p:nvSpPr>
          <p:cNvPr id="15" name="Rectangle 344">
            <a:extLst>
              <a:ext uri="{FF2B5EF4-FFF2-40B4-BE49-F238E27FC236}">
                <a16:creationId xmlns:a16="http://schemas.microsoft.com/office/drawing/2014/main" xmlns="" id="{035DD02C-3DB5-0148-939E-2DF15FFDF3CC}"/>
              </a:ext>
            </a:extLst>
          </p:cNvPr>
          <p:cNvSpPr>
            <a:spLocks noChangeArrowheads="1"/>
          </p:cNvSpPr>
          <p:nvPr/>
        </p:nvSpPr>
        <p:spPr bwMode="gray">
          <a:xfrm>
            <a:off x="2738342" y="5245271"/>
            <a:ext cx="2795726" cy="30777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spcAft>
                <a:spcPts val="200"/>
              </a:spcAft>
              <a:buClr>
                <a:srgbClr val="1472C7"/>
              </a:buClr>
              <a:buSzPct val="80000"/>
              <a:defRPr/>
            </a:pPr>
            <a:r>
              <a:rPr lang="en-US" altLang="ko-KR" sz="2000"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Japan</a:t>
            </a:r>
          </a:p>
        </p:txBody>
      </p:sp>
      <p:sp>
        <p:nvSpPr>
          <p:cNvPr id="16" name="Rectangle 344">
            <a:extLst>
              <a:ext uri="{FF2B5EF4-FFF2-40B4-BE49-F238E27FC236}">
                <a16:creationId xmlns:a16="http://schemas.microsoft.com/office/drawing/2014/main" xmlns="" id="{9E6DBFEF-98E2-3143-8DC0-DF5B901F2D2C}"/>
              </a:ext>
            </a:extLst>
          </p:cNvPr>
          <p:cNvSpPr>
            <a:spLocks noChangeArrowheads="1"/>
          </p:cNvSpPr>
          <p:nvPr/>
        </p:nvSpPr>
        <p:spPr bwMode="gray">
          <a:xfrm>
            <a:off x="5817096" y="6160535"/>
            <a:ext cx="2795726" cy="30777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spcAft>
                <a:spcPts val="200"/>
              </a:spcAft>
              <a:buClr>
                <a:srgbClr val="1472C7"/>
              </a:buClr>
              <a:buSzPct val="80000"/>
              <a:defRPr/>
            </a:pPr>
            <a:r>
              <a:rPr lang="en-US" altLang="ko-KR" sz="2000"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ROK</a:t>
            </a:r>
          </a:p>
        </p:txBody>
      </p:sp>
      <p:pic>
        <p:nvPicPr>
          <p:cNvPr id="17" name="Picture 25">
            <a:extLst>
              <a:ext uri="{FF2B5EF4-FFF2-40B4-BE49-F238E27FC236}">
                <a16:creationId xmlns:a16="http://schemas.microsoft.com/office/drawing/2014/main" xmlns="" id="{43E7DF99-1234-F74E-9F01-2559E21DB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13" y="1743026"/>
            <a:ext cx="3268975" cy="2451731"/>
          </a:xfrm>
          <a:prstGeom prst="rect">
            <a:avLst/>
          </a:prstGeom>
        </p:spPr>
      </p:pic>
      <p:pic>
        <p:nvPicPr>
          <p:cNvPr id="18" name="Picture 4">
            <a:extLst>
              <a:ext uri="{FF2B5EF4-FFF2-40B4-BE49-F238E27FC236}">
                <a16:creationId xmlns:a16="http://schemas.microsoft.com/office/drawing/2014/main" xmlns="" id="{76895CD4-27B1-2049-8F7F-837AACECF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8203" y="2519984"/>
            <a:ext cx="3456384" cy="2592288"/>
          </a:xfrm>
          <a:prstGeom prst="rect">
            <a:avLst/>
          </a:prstGeom>
        </p:spPr>
      </p:pic>
      <p:pic>
        <p:nvPicPr>
          <p:cNvPr id="20" name="Picture 9">
            <a:extLst>
              <a:ext uri="{FF2B5EF4-FFF2-40B4-BE49-F238E27FC236}">
                <a16:creationId xmlns:a16="http://schemas.microsoft.com/office/drawing/2014/main" xmlns="" id="{94AF81E6-B9D7-A64E-AE73-98BE9DBE17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980" y="3573016"/>
            <a:ext cx="3784878" cy="2618075"/>
          </a:xfrm>
          <a:prstGeom prst="rect">
            <a:avLst/>
          </a:prstGeom>
        </p:spPr>
      </p:pic>
    </p:spTree>
    <p:extLst>
      <p:ext uri="{BB962C8B-B14F-4D97-AF65-F5344CB8AC3E}">
        <p14:creationId xmlns:p14="http://schemas.microsoft.com/office/powerpoint/2010/main" val="32592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4</a:t>
            </a:r>
          </a:p>
        </p:txBody>
      </p:sp>
      <p:grpSp>
        <p:nvGrpSpPr>
          <p:cNvPr id="3" name="그룹 2"/>
          <p:cNvGrpSpPr/>
          <p:nvPr/>
        </p:nvGrpSpPr>
        <p:grpSpPr>
          <a:xfrm>
            <a:off x="460614" y="177828"/>
            <a:ext cx="7372706" cy="698836"/>
            <a:chOff x="460614" y="177828"/>
            <a:chExt cx="7372706" cy="698836"/>
          </a:xfrm>
        </p:grpSpPr>
        <p:sp>
          <p:nvSpPr>
            <p:cNvPr id="4" name="TextBox 73"/>
            <p:cNvSpPr txBox="1"/>
            <p:nvPr/>
          </p:nvSpPr>
          <p:spPr>
            <a:xfrm>
              <a:off x="1753660" y="414999"/>
              <a:ext cx="6079660"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Country Reports on National MSDI </a:t>
              </a:r>
              <a:r>
                <a:rPr lang="en-US" altLang="ko-KR"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[2/2]</a:t>
              </a:r>
            </a:p>
          </p:txBody>
        </p:sp>
        <p:sp>
          <p:nvSpPr>
            <p:cNvPr id="5" name="TextBox 73"/>
            <p:cNvSpPr txBox="1"/>
            <p:nvPr/>
          </p:nvSpPr>
          <p:spPr>
            <a:xfrm>
              <a:off x="460614"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03</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 name="그룹 5"/>
          <p:cNvGrpSpPr/>
          <p:nvPr/>
        </p:nvGrpSpPr>
        <p:grpSpPr>
          <a:xfrm>
            <a:off x="429565" y="1093154"/>
            <a:ext cx="9077326" cy="5288174"/>
            <a:chOff x="429565" y="1093155"/>
            <a:chExt cx="9077326" cy="2958148"/>
          </a:xfrm>
        </p:grpSpPr>
        <p:grpSp>
          <p:nvGrpSpPr>
            <p:cNvPr id="7" name="그룹 6"/>
            <p:cNvGrpSpPr/>
            <p:nvPr/>
          </p:nvGrpSpPr>
          <p:grpSpPr>
            <a:xfrm>
              <a:off x="429565" y="1340768"/>
              <a:ext cx="9077325" cy="2710535"/>
              <a:chOff x="404813" y="7060299"/>
              <a:chExt cx="6048000" cy="5138524"/>
            </a:xfrm>
          </p:grpSpPr>
          <p:sp>
            <p:nvSpPr>
              <p:cNvPr id="12" name="모서리가 둥근 직사각형 11"/>
              <p:cNvSpPr/>
              <p:nvPr/>
            </p:nvSpPr>
            <p:spPr>
              <a:xfrm>
                <a:off x="404813" y="7060299"/>
                <a:ext cx="6048000" cy="5138523"/>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sp>
            <p:nvSpPr>
              <p:cNvPr id="13" name="모서리가 둥근 직사각형 12"/>
              <p:cNvSpPr/>
              <p:nvPr/>
            </p:nvSpPr>
            <p:spPr>
              <a:xfrm>
                <a:off x="476813" y="7060303"/>
                <a:ext cx="5904000" cy="5138520"/>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8" name="그룹 7"/>
            <p:cNvGrpSpPr/>
            <p:nvPr/>
          </p:nvGrpSpPr>
          <p:grpSpPr>
            <a:xfrm>
              <a:off x="441831" y="1093155"/>
              <a:ext cx="9065060" cy="341244"/>
              <a:chOff x="-7139402" y="-654568"/>
              <a:chExt cx="8712205" cy="385645"/>
            </a:xfrm>
          </p:grpSpPr>
          <p:sp>
            <p:nvSpPr>
              <p:cNvPr id="9" name="평행 사변형 8"/>
              <p:cNvSpPr/>
              <p:nvPr/>
            </p:nvSpPr>
            <p:spPr>
              <a:xfrm flipH="1" flipV="1">
                <a:off x="-7047333" y="-653384"/>
                <a:ext cx="8620136" cy="384461"/>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sp>
            <p:nvSpPr>
              <p:cNvPr id="10" name="TextBox 9"/>
              <p:cNvSpPr txBox="1"/>
              <p:nvPr/>
            </p:nvSpPr>
            <p:spPr>
              <a:xfrm>
                <a:off x="-6895505" y="-586781"/>
                <a:ext cx="2562575" cy="240529"/>
              </a:xfrm>
              <a:prstGeom prst="rect">
                <a:avLst/>
              </a:prstGeom>
              <a:noFill/>
            </p:spPr>
            <p:txBody>
              <a:bodyPr wrap="none" lIns="36000" tIns="36000" rIns="36000" bIns="36000" rtlCol="0" anchor="ctr" anchorCtr="0">
                <a:spAutoFit/>
              </a:bodyPr>
              <a:lstStyle/>
              <a:p>
                <a:r>
                  <a:rPr lang="en-US" altLang="ko-KR" sz="2000"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MSDI Country Report</a:t>
                </a:r>
              </a:p>
            </p:txBody>
          </p:sp>
          <p:sp>
            <p:nvSpPr>
              <p:cNvPr id="11" name="평행 사변형 10"/>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14" name="Rectangle 344">
            <a:extLst>
              <a:ext uri="{FF2B5EF4-FFF2-40B4-BE49-F238E27FC236}">
                <a16:creationId xmlns:a16="http://schemas.microsoft.com/office/drawing/2014/main" xmlns="" id="{2BC9FB50-C830-D64A-975E-33B7FAD0B187}"/>
              </a:ext>
            </a:extLst>
          </p:cNvPr>
          <p:cNvSpPr>
            <a:spLocks noChangeArrowheads="1"/>
          </p:cNvSpPr>
          <p:nvPr/>
        </p:nvSpPr>
        <p:spPr bwMode="gray">
          <a:xfrm>
            <a:off x="1142561" y="5461694"/>
            <a:ext cx="2795726" cy="30777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latinLnBrk="0">
              <a:spcAft>
                <a:spcPts val="200"/>
              </a:spcAft>
              <a:buClr>
                <a:srgbClr val="1472C7"/>
              </a:buClr>
              <a:buSzPct val="80000"/>
              <a:defRPr/>
            </a:pPr>
            <a:r>
              <a:rPr lang="en-US" altLang="ko-KR" sz="2000"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Singapore</a:t>
            </a:r>
          </a:p>
        </p:txBody>
      </p:sp>
      <p:pic>
        <p:nvPicPr>
          <p:cNvPr id="15" name="Picture 3">
            <a:extLst>
              <a:ext uri="{FF2B5EF4-FFF2-40B4-BE49-F238E27FC236}">
                <a16:creationId xmlns:a16="http://schemas.microsoft.com/office/drawing/2014/main" xmlns="" id="{E9D8F17A-3219-684D-BB4E-8B868E52E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28" y="2253024"/>
            <a:ext cx="3822303" cy="2866728"/>
          </a:xfrm>
          <a:prstGeom prst="rect">
            <a:avLst/>
          </a:prstGeom>
        </p:spPr>
      </p:pic>
      <p:pic>
        <p:nvPicPr>
          <p:cNvPr id="16" name="Picture 11">
            <a:extLst>
              <a:ext uri="{FF2B5EF4-FFF2-40B4-BE49-F238E27FC236}">
                <a16:creationId xmlns:a16="http://schemas.microsoft.com/office/drawing/2014/main" xmlns="" id="{2D5B444D-F58F-8E4A-A713-8223885631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9608" y="2291467"/>
            <a:ext cx="4929218" cy="2772685"/>
          </a:xfrm>
          <a:prstGeom prst="rect">
            <a:avLst/>
          </a:prstGeom>
        </p:spPr>
      </p:pic>
      <p:sp>
        <p:nvSpPr>
          <p:cNvPr id="17" name="Rectangle 344">
            <a:extLst>
              <a:ext uri="{FF2B5EF4-FFF2-40B4-BE49-F238E27FC236}">
                <a16:creationId xmlns:a16="http://schemas.microsoft.com/office/drawing/2014/main" xmlns="" id="{CC60CFA7-4307-344D-97F2-D4EB53EB72DD}"/>
              </a:ext>
            </a:extLst>
          </p:cNvPr>
          <p:cNvSpPr>
            <a:spLocks noChangeArrowheads="1"/>
          </p:cNvSpPr>
          <p:nvPr/>
        </p:nvSpPr>
        <p:spPr bwMode="gray">
          <a:xfrm>
            <a:off x="5457056" y="5532847"/>
            <a:ext cx="2795726" cy="30777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latinLnBrk="0">
              <a:spcAft>
                <a:spcPts val="200"/>
              </a:spcAft>
              <a:buClr>
                <a:srgbClr val="1472C7"/>
              </a:buClr>
              <a:buSzPct val="80000"/>
              <a:defRPr/>
            </a:pPr>
            <a:r>
              <a:rPr lang="en-US" altLang="ko-KR" sz="2000"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Malaysia</a:t>
            </a:r>
          </a:p>
        </p:txBody>
      </p:sp>
    </p:spTree>
    <p:extLst>
      <p:ext uri="{BB962C8B-B14F-4D97-AF65-F5344CB8AC3E}">
        <p14:creationId xmlns:p14="http://schemas.microsoft.com/office/powerpoint/2010/main" val="25025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460613" y="177828"/>
            <a:ext cx="5938871" cy="698836"/>
            <a:chOff x="460613" y="177828"/>
            <a:chExt cx="5938871" cy="698836"/>
          </a:xfrm>
        </p:grpSpPr>
        <p:sp>
          <p:nvSpPr>
            <p:cNvPr id="7" name="TextBox 73"/>
            <p:cNvSpPr txBox="1"/>
            <p:nvPr/>
          </p:nvSpPr>
          <p:spPr>
            <a:xfrm>
              <a:off x="1753660" y="414999"/>
              <a:ext cx="4645824"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SG"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MSDI Concept and Importance</a:t>
              </a:r>
            </a:p>
          </p:txBody>
        </p:sp>
        <p:sp>
          <p:nvSpPr>
            <p:cNvPr id="8" name="TextBox 73"/>
            <p:cNvSpPr txBox="1"/>
            <p:nvPr/>
          </p:nvSpPr>
          <p:spPr>
            <a:xfrm>
              <a:off x="460613"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04</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9" name="그룹 8"/>
          <p:cNvGrpSpPr/>
          <p:nvPr/>
        </p:nvGrpSpPr>
        <p:grpSpPr>
          <a:xfrm>
            <a:off x="429566" y="1098816"/>
            <a:ext cx="9077325" cy="5267897"/>
            <a:chOff x="429566" y="1098816"/>
            <a:chExt cx="9077325" cy="5267897"/>
          </a:xfrm>
        </p:grpSpPr>
        <p:grpSp>
          <p:nvGrpSpPr>
            <p:cNvPr id="15" name="그룹 14"/>
            <p:cNvGrpSpPr/>
            <p:nvPr/>
          </p:nvGrpSpPr>
          <p:grpSpPr>
            <a:xfrm>
              <a:off x="429566" y="1340766"/>
              <a:ext cx="9077325" cy="5025947"/>
              <a:chOff x="404813" y="7060299"/>
              <a:chExt cx="6048000" cy="9527990"/>
            </a:xfrm>
          </p:grpSpPr>
          <p:sp>
            <p:nvSpPr>
              <p:cNvPr id="17" name="모서리가 둥근 직사각형 16"/>
              <p:cNvSpPr/>
              <p:nvPr/>
            </p:nvSpPr>
            <p:spPr>
              <a:xfrm>
                <a:off x="404813" y="7060299"/>
                <a:ext cx="6048000" cy="9527990"/>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18" name="모서리가 둥근 직사각형 17"/>
              <p:cNvSpPr/>
              <p:nvPr/>
            </p:nvSpPr>
            <p:spPr>
              <a:xfrm>
                <a:off x="476813" y="7060301"/>
                <a:ext cx="5904000" cy="936529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13" name="TextBox 12"/>
            <p:cNvSpPr txBox="1"/>
            <p:nvPr/>
          </p:nvSpPr>
          <p:spPr>
            <a:xfrm>
              <a:off x="695609" y="1098816"/>
              <a:ext cx="1069771" cy="380480"/>
            </a:xfrm>
            <a:prstGeom prst="rect">
              <a:avLst/>
            </a:prstGeom>
            <a:noFill/>
          </p:spPr>
          <p:txBody>
            <a:bodyPr wrap="none" lIns="36000" tIns="36000" rIns="36000" bIns="36000" rtlCol="0" anchor="ctr" anchorCtr="0">
              <a:spAutoFit/>
            </a:bodyPr>
            <a:lstStyle/>
            <a:p>
              <a:r>
                <a:rPr lang="en-US" altLang="ko-KR" sz="2000"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Functions</a:t>
              </a:r>
            </a:p>
          </p:txBody>
        </p:sp>
      </p:grpSp>
      <p:sp>
        <p:nvSpPr>
          <p:cNvPr id="19" name="Slide Number Placeholder 7"/>
          <p:cNvSpPr txBox="1">
            <a:spLocks/>
          </p:cNvSpPr>
          <p:nvPr/>
        </p:nvSpPr>
        <p:spPr>
          <a:xfrm>
            <a:off x="4648597" y="6555298"/>
            <a:ext cx="608806" cy="301756"/>
          </a:xfrm>
          <a:prstGeom prst="rect">
            <a:avLst/>
          </a:prstGeom>
        </p:spPr>
        <p:txBody>
          <a:bodyPr/>
          <a:lstStyle>
            <a:defPPr>
              <a:defRPr lang="ko-KR"/>
            </a:defPPr>
            <a:lvl1pPr marL="0" algn="ctr" defTabSz="914400" rtl="0" eaLnBrk="1" latinLnBrk="1" hangingPunct="1">
              <a:defRPr sz="1200" kern="1200">
                <a:solidFill>
                  <a:schemeClr val="tx1">
                    <a:lumMod val="75000"/>
                    <a:lumOff val="25000"/>
                  </a:schemeClr>
                </a:solidFill>
                <a:latin typeface="KoPub돋움체 Medium" panose="02020603020101020101" pitchFamily="18" charset="-127"/>
                <a:ea typeface="KoPub돋움체 Medium" panose="02020603020101020101" pitchFamily="18" charset="-127"/>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dirty="0">
                <a:latin typeface="Arial" panose="020B0604020202020204" pitchFamily="34" charset="0"/>
                <a:ea typeface="돋움" panose="020B0600000101010101" pitchFamily="50" charset="-127"/>
                <a:cs typeface="Arial" panose="020B0604020202020204" pitchFamily="34" charset="0"/>
              </a:rPr>
              <a:t>5</a:t>
            </a:r>
          </a:p>
        </p:txBody>
      </p:sp>
      <p:grpSp>
        <p:nvGrpSpPr>
          <p:cNvPr id="20" name="Group 19">
            <a:extLst>
              <a:ext uri="{FF2B5EF4-FFF2-40B4-BE49-F238E27FC236}">
                <a16:creationId xmlns:a16="http://schemas.microsoft.com/office/drawing/2014/main" xmlns="" id="{B0E18223-2C5C-0B46-8265-706365F55ECF}"/>
              </a:ext>
            </a:extLst>
          </p:cNvPr>
          <p:cNvGrpSpPr/>
          <p:nvPr/>
        </p:nvGrpSpPr>
        <p:grpSpPr>
          <a:xfrm>
            <a:off x="200472" y="1052736"/>
            <a:ext cx="9315487" cy="5228159"/>
            <a:chOff x="216873" y="1272388"/>
            <a:chExt cx="9283769" cy="5021630"/>
          </a:xfrm>
        </p:grpSpPr>
        <p:grpSp>
          <p:nvGrpSpPr>
            <p:cNvPr id="21" name="그룹 128">
              <a:extLst>
                <a:ext uri="{FF2B5EF4-FFF2-40B4-BE49-F238E27FC236}">
                  <a16:creationId xmlns:a16="http://schemas.microsoft.com/office/drawing/2014/main" xmlns="" id="{3654DC62-0AB3-7844-AF3F-804A03FEC54B}"/>
                </a:ext>
              </a:extLst>
            </p:cNvPr>
            <p:cNvGrpSpPr/>
            <p:nvPr/>
          </p:nvGrpSpPr>
          <p:grpSpPr>
            <a:xfrm>
              <a:off x="3206247" y="3372147"/>
              <a:ext cx="3493506" cy="2900401"/>
              <a:chOff x="3098787" y="3375684"/>
              <a:chExt cx="3708427" cy="2545340"/>
            </a:xfrm>
          </p:grpSpPr>
          <p:grpSp>
            <p:nvGrpSpPr>
              <p:cNvPr id="45" name="그룹 127">
                <a:extLst>
                  <a:ext uri="{FF2B5EF4-FFF2-40B4-BE49-F238E27FC236}">
                    <a16:creationId xmlns:a16="http://schemas.microsoft.com/office/drawing/2014/main" xmlns="" id="{75C6DE24-18A6-6649-9C5D-EA55FDBAAF87}"/>
                  </a:ext>
                </a:extLst>
              </p:cNvPr>
              <p:cNvGrpSpPr/>
              <p:nvPr/>
            </p:nvGrpSpPr>
            <p:grpSpPr>
              <a:xfrm>
                <a:off x="3098787" y="3775794"/>
                <a:ext cx="3708427" cy="2145230"/>
                <a:chOff x="3188780" y="3566249"/>
                <a:chExt cx="3528440" cy="2716721"/>
              </a:xfrm>
            </p:grpSpPr>
            <p:sp>
              <p:nvSpPr>
                <p:cNvPr id="47" name="순서도: 처리 10">
                  <a:extLst>
                    <a:ext uri="{FF2B5EF4-FFF2-40B4-BE49-F238E27FC236}">
                      <a16:creationId xmlns:a16="http://schemas.microsoft.com/office/drawing/2014/main" xmlns="" id="{B0CCA5A7-195A-D345-B14D-4F090C4ECC2F}"/>
                    </a:ext>
                  </a:extLst>
                </p:cNvPr>
                <p:cNvSpPr/>
                <p:nvPr/>
              </p:nvSpPr>
              <p:spPr>
                <a:xfrm>
                  <a:off x="4160901" y="3566249"/>
                  <a:ext cx="1584198" cy="543306"/>
                </a:xfrm>
                <a:prstGeom prst="flowChartProcess">
                  <a:avLst/>
                </a:prstGeom>
                <a:solidFill>
                  <a:srgbClr val="006858"/>
                </a:solidFill>
                <a:ln w="12700" cap="flat" cmpd="sng" algn="ctr">
                  <a:noFill/>
                  <a:prstDash val="solid"/>
                </a:ln>
                <a:effectLst/>
              </p:spPr>
              <p:txBody>
                <a:bodyPr lIns="0" tIns="0" rIns="0" bIns="0" anchor="ctr">
                  <a:scene3d>
                    <a:camera prst="orthographicFront"/>
                    <a:lightRig rig="threePt" dir="t"/>
                  </a:scene3d>
                  <a:sp3d>
                    <a:bevelT w="0" h="38100"/>
                    <a:bevelB w="0" h="0"/>
                  </a:sp3d>
                </a:bodyPr>
                <a:lstStyle/>
                <a:p>
                  <a:pPr indent="-195363" algn="ctr" defTabSz="1032402">
                    <a:buClr>
                      <a:prstClr val="black">
                        <a:lumMod val="65000"/>
                        <a:lumOff val="35000"/>
                      </a:prstClr>
                    </a:buClr>
                    <a:buSzPct val="100000"/>
                  </a:pPr>
                  <a:r>
                    <a:rPr lang="en-US" altLang="ko-KR" sz="1600" b="1" spc="-100" dirty="0">
                      <a:solidFill>
                        <a:schemeClr val="bg1"/>
                      </a:solidFill>
                      <a:latin typeface="Arial" panose="020B0604020202020204" pitchFamily="34" charset="0"/>
                      <a:ea typeface="돋움" panose="020B0600000101010101" pitchFamily="50" charset="-127"/>
                      <a:cs typeface="Arial" panose="020B0604020202020204" pitchFamily="34" charset="0"/>
                    </a:rPr>
                    <a:t>Web Browser</a:t>
                  </a:r>
                </a:p>
              </p:txBody>
            </p:sp>
            <p:sp>
              <p:nvSpPr>
                <p:cNvPr id="48" name="순서도: 처리 11">
                  <a:extLst>
                    <a:ext uri="{FF2B5EF4-FFF2-40B4-BE49-F238E27FC236}">
                      <a16:creationId xmlns:a16="http://schemas.microsoft.com/office/drawing/2014/main" xmlns="" id="{4921BFEC-5FF3-9F4D-B273-71D08842A40E}"/>
                    </a:ext>
                  </a:extLst>
                </p:cNvPr>
                <p:cNvSpPr/>
                <p:nvPr/>
              </p:nvSpPr>
              <p:spPr>
                <a:xfrm>
                  <a:off x="3944874" y="4109603"/>
                  <a:ext cx="2016252" cy="543306"/>
                </a:xfrm>
                <a:prstGeom prst="flowChartProcess">
                  <a:avLst/>
                </a:prstGeom>
                <a:solidFill>
                  <a:srgbClr val="007C69"/>
                </a:solidFill>
                <a:ln w="12700" cap="flat" cmpd="sng" algn="ctr">
                  <a:noFill/>
                  <a:prstDash val="solid"/>
                </a:ln>
                <a:effectLst/>
              </p:spPr>
              <p:txBody>
                <a:bodyPr lIns="0" tIns="0" rIns="0" bIns="0" anchor="ctr">
                  <a:scene3d>
                    <a:camera prst="orthographicFront"/>
                    <a:lightRig rig="threePt" dir="t"/>
                  </a:scene3d>
                  <a:sp3d>
                    <a:bevelT w="0" h="38100"/>
                    <a:bevelB w="0" h="0"/>
                  </a:sp3d>
                </a:bodyPr>
                <a:lstStyle/>
                <a:p>
                  <a:pPr indent="-195363" algn="ctr" defTabSz="1032402">
                    <a:buClr>
                      <a:prstClr val="black">
                        <a:lumMod val="65000"/>
                        <a:lumOff val="35000"/>
                      </a:prstClr>
                    </a:buClr>
                    <a:buSzPct val="100000"/>
                  </a:pPr>
                  <a:r>
                    <a:rPr lang="en-US" altLang="ko-KR" sz="1600" b="1" spc="-100" dirty="0">
                      <a:solidFill>
                        <a:schemeClr val="bg1"/>
                      </a:solidFill>
                      <a:latin typeface="Arial" panose="020B0604020202020204" pitchFamily="34" charset="0"/>
                      <a:ea typeface="돋움" panose="020B0600000101010101" pitchFamily="50" charset="-127"/>
                      <a:cs typeface="Arial" panose="020B0604020202020204" pitchFamily="34" charset="0"/>
                    </a:rPr>
                    <a:t>Proposed Solution</a:t>
                  </a:r>
                </a:p>
              </p:txBody>
            </p:sp>
            <p:sp>
              <p:nvSpPr>
                <p:cNvPr id="49" name="순서도: 처리 12">
                  <a:extLst>
                    <a:ext uri="{FF2B5EF4-FFF2-40B4-BE49-F238E27FC236}">
                      <a16:creationId xmlns:a16="http://schemas.microsoft.com/office/drawing/2014/main" xmlns="" id="{42D40A9B-8310-2249-BA2E-145BB64604D7}"/>
                    </a:ext>
                  </a:extLst>
                </p:cNvPr>
                <p:cNvSpPr/>
                <p:nvPr/>
              </p:nvSpPr>
              <p:spPr>
                <a:xfrm>
                  <a:off x="3728848" y="4652957"/>
                  <a:ext cx="2448305" cy="543306"/>
                </a:xfrm>
                <a:prstGeom prst="flowChartProcess">
                  <a:avLst/>
                </a:prstGeom>
                <a:solidFill>
                  <a:srgbClr val="009C84"/>
                </a:solidFill>
                <a:ln w="12700" cap="flat" cmpd="sng" algn="ctr">
                  <a:noFill/>
                  <a:prstDash val="solid"/>
                </a:ln>
                <a:effectLst/>
              </p:spPr>
              <p:txBody>
                <a:bodyPr lIns="0" tIns="0" rIns="0" bIns="0" anchor="ctr">
                  <a:scene3d>
                    <a:camera prst="orthographicFront"/>
                    <a:lightRig rig="threePt" dir="t"/>
                  </a:scene3d>
                  <a:sp3d>
                    <a:bevelT w="0" h="38100"/>
                    <a:bevelB w="0" h="0"/>
                  </a:sp3d>
                </a:bodyPr>
                <a:lstStyle/>
                <a:p>
                  <a:pPr indent="-195363" algn="ctr" defTabSz="1032402">
                    <a:buClr>
                      <a:prstClr val="black">
                        <a:lumMod val="65000"/>
                        <a:lumOff val="35000"/>
                      </a:prstClr>
                    </a:buClr>
                    <a:buSzPct val="100000"/>
                  </a:pPr>
                  <a:r>
                    <a:rPr lang="en-US" altLang="ko-KR" sz="1600" b="1" spc="-100" dirty="0">
                      <a:solidFill>
                        <a:schemeClr val="bg1"/>
                      </a:solidFill>
                      <a:latin typeface="Arial" panose="020B0604020202020204" pitchFamily="34" charset="0"/>
                      <a:ea typeface="돋움" panose="020B0600000101010101" pitchFamily="50" charset="-127"/>
                      <a:cs typeface="Arial" panose="020B0604020202020204" pitchFamily="34" charset="0"/>
                    </a:rPr>
                    <a:t>OGC Services</a:t>
                  </a:r>
                </a:p>
              </p:txBody>
            </p:sp>
            <p:sp>
              <p:nvSpPr>
                <p:cNvPr id="50" name="순서도: 처리 13">
                  <a:extLst>
                    <a:ext uri="{FF2B5EF4-FFF2-40B4-BE49-F238E27FC236}">
                      <a16:creationId xmlns:a16="http://schemas.microsoft.com/office/drawing/2014/main" xmlns="" id="{18106850-E9E8-6E4D-A45C-8BB5CE6CFAE8}"/>
                    </a:ext>
                  </a:extLst>
                </p:cNvPr>
                <p:cNvSpPr/>
                <p:nvPr/>
              </p:nvSpPr>
              <p:spPr>
                <a:xfrm>
                  <a:off x="3476816" y="5196311"/>
                  <a:ext cx="2952368" cy="543306"/>
                </a:xfrm>
                <a:prstGeom prst="flowChartProcess">
                  <a:avLst/>
                </a:prstGeom>
                <a:solidFill>
                  <a:srgbClr val="6CBAAE"/>
                </a:solidFill>
                <a:ln w="12700" cap="flat" cmpd="sng" algn="ctr">
                  <a:noFill/>
                  <a:prstDash val="solid"/>
                </a:ln>
                <a:effectLst/>
              </p:spPr>
              <p:txBody>
                <a:bodyPr lIns="0" tIns="0" rIns="0" bIns="0" anchor="ctr">
                  <a:scene3d>
                    <a:camera prst="orthographicFront"/>
                    <a:lightRig rig="threePt" dir="t"/>
                  </a:scene3d>
                  <a:sp3d>
                    <a:bevelT w="0" h="38100"/>
                    <a:bevelB w="0" h="0"/>
                  </a:sp3d>
                </a:bodyPr>
                <a:lstStyle/>
                <a:p>
                  <a:pPr indent="-195363" algn="ctr" defTabSz="1032402">
                    <a:buClr>
                      <a:prstClr val="black">
                        <a:lumMod val="65000"/>
                        <a:lumOff val="35000"/>
                      </a:prstClr>
                    </a:buClr>
                    <a:buSzPct val="100000"/>
                  </a:pPr>
                  <a:r>
                    <a:rPr lang="en-US" altLang="ko-KR" sz="1600" b="1" spc="-100" dirty="0">
                      <a:solidFill>
                        <a:schemeClr val="bg1"/>
                      </a:solidFill>
                      <a:latin typeface="Arial" panose="020B0604020202020204" pitchFamily="34" charset="0"/>
                      <a:ea typeface="돋움" panose="020B0600000101010101" pitchFamily="50" charset="-127"/>
                      <a:cs typeface="Arial" panose="020B0604020202020204" pitchFamily="34" charset="0"/>
                    </a:rPr>
                    <a:t>Metadata and Data</a:t>
                  </a:r>
                </a:p>
              </p:txBody>
            </p:sp>
            <p:sp>
              <p:nvSpPr>
                <p:cNvPr id="51" name="순서도: 처리 14">
                  <a:extLst>
                    <a:ext uri="{FF2B5EF4-FFF2-40B4-BE49-F238E27FC236}">
                      <a16:creationId xmlns:a16="http://schemas.microsoft.com/office/drawing/2014/main" xmlns="" id="{F8941205-C10D-3E4B-B38F-87B8449DBA6F}"/>
                    </a:ext>
                  </a:extLst>
                </p:cNvPr>
                <p:cNvSpPr/>
                <p:nvPr/>
              </p:nvSpPr>
              <p:spPr>
                <a:xfrm>
                  <a:off x="3188780" y="5739664"/>
                  <a:ext cx="3528440" cy="543306"/>
                </a:xfrm>
                <a:prstGeom prst="flowChartProcess">
                  <a:avLst/>
                </a:prstGeom>
                <a:solidFill>
                  <a:sysClr val="window" lastClr="FFFFFF">
                    <a:lumMod val="85000"/>
                  </a:sysClr>
                </a:solidFill>
                <a:ln w="12700" cap="flat" cmpd="sng" algn="ctr">
                  <a:noFill/>
                  <a:prstDash val="solid"/>
                </a:ln>
                <a:effectLst/>
              </p:spPr>
              <p:txBody>
                <a:bodyPr lIns="0" tIns="0" rIns="0" bIns="0" anchor="ctr">
                  <a:scene3d>
                    <a:camera prst="orthographicFront"/>
                    <a:lightRig rig="threePt" dir="t"/>
                  </a:scene3d>
                  <a:sp3d>
                    <a:bevelT w="0" h="38100"/>
                    <a:bevelB w="0" h="0"/>
                  </a:sp3d>
                </a:bodyPr>
                <a:lstStyle/>
                <a:p>
                  <a:pPr indent="-195363" algn="ctr" defTabSz="1032402">
                    <a:buClr>
                      <a:prstClr val="black">
                        <a:lumMod val="65000"/>
                        <a:lumOff val="35000"/>
                      </a:prstClr>
                    </a:buClr>
                    <a:buSzPct val="100000"/>
                  </a:pPr>
                  <a:r>
                    <a:rPr lang="en-US" altLang="ko-KR" sz="1600" b="1" spc="-100" dirty="0">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Data Custodians</a:t>
                  </a:r>
                </a:p>
              </p:txBody>
            </p:sp>
          </p:grpSp>
          <p:sp>
            <p:nvSpPr>
              <p:cNvPr id="46" name="TextBox 45">
                <a:extLst>
                  <a:ext uri="{FF2B5EF4-FFF2-40B4-BE49-F238E27FC236}">
                    <a16:creationId xmlns:a16="http://schemas.microsoft.com/office/drawing/2014/main" xmlns="" id="{EE1266AC-BBDC-7E48-A5E4-489E9903388B}"/>
                  </a:ext>
                </a:extLst>
              </p:cNvPr>
              <p:cNvSpPr txBox="1"/>
              <p:nvPr/>
            </p:nvSpPr>
            <p:spPr>
              <a:xfrm>
                <a:off x="4376927" y="3375684"/>
                <a:ext cx="1152144" cy="337259"/>
              </a:xfrm>
              <a:prstGeom prst="rect">
                <a:avLst/>
              </a:prstGeom>
            </p:spPr>
            <p:txBody>
              <a:bodyPr wrap="square">
                <a:spAutoFit/>
              </a:bodyPr>
              <a:lstStyle/>
              <a:p>
                <a:pPr algn="ctr">
                  <a:defRPr/>
                </a:pPr>
                <a:r>
                  <a:rPr lang="en-US" altLang="ko-KR" sz="2000" spc="-150" dirty="0">
                    <a:ln>
                      <a:solidFill>
                        <a:schemeClr val="accent1">
                          <a:alpha val="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User</a:t>
                </a:r>
              </a:p>
            </p:txBody>
          </p:sp>
        </p:grpSp>
        <p:grpSp>
          <p:nvGrpSpPr>
            <p:cNvPr id="22" name="그룹 20">
              <a:extLst>
                <a:ext uri="{FF2B5EF4-FFF2-40B4-BE49-F238E27FC236}">
                  <a16:creationId xmlns:a16="http://schemas.microsoft.com/office/drawing/2014/main" xmlns="" id="{622EE03C-1EAE-5C4C-8F37-D8947F6C7BFF}"/>
                </a:ext>
              </a:extLst>
            </p:cNvPr>
            <p:cNvGrpSpPr/>
            <p:nvPr/>
          </p:nvGrpSpPr>
          <p:grpSpPr>
            <a:xfrm>
              <a:off x="431800" y="1665288"/>
              <a:ext cx="9064625" cy="1535672"/>
              <a:chOff x="404813" y="6838198"/>
              <a:chExt cx="6048000" cy="2459078"/>
            </a:xfrm>
          </p:grpSpPr>
          <p:sp>
            <p:nvSpPr>
              <p:cNvPr id="43" name="모서리가 둥근 직사각형 22">
                <a:extLst>
                  <a:ext uri="{FF2B5EF4-FFF2-40B4-BE49-F238E27FC236}">
                    <a16:creationId xmlns:a16="http://schemas.microsoft.com/office/drawing/2014/main" xmlns="" id="{9813803F-1E37-4049-9385-5FFA0B2128A8}"/>
                  </a:ext>
                </a:extLst>
              </p:cNvPr>
              <p:cNvSpPr/>
              <p:nvPr/>
            </p:nvSpPr>
            <p:spPr>
              <a:xfrm>
                <a:off x="404813" y="6838198"/>
                <a:ext cx="6048000" cy="2459078"/>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44" name="모서리가 둥근 직사각형 23">
                <a:extLst>
                  <a:ext uri="{FF2B5EF4-FFF2-40B4-BE49-F238E27FC236}">
                    <a16:creationId xmlns:a16="http://schemas.microsoft.com/office/drawing/2014/main" xmlns="" id="{97E69765-F522-5046-AFC1-8F6A95B437C2}"/>
                  </a:ext>
                </a:extLst>
              </p:cNvPr>
              <p:cNvSpPr/>
              <p:nvPr/>
            </p:nvSpPr>
            <p:spPr>
              <a:xfrm>
                <a:off x="476813" y="6983194"/>
                <a:ext cx="5904000" cy="214540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grpSp>
          <p:nvGrpSpPr>
            <p:cNvPr id="23" name="그룹 5">
              <a:extLst>
                <a:ext uri="{FF2B5EF4-FFF2-40B4-BE49-F238E27FC236}">
                  <a16:creationId xmlns:a16="http://schemas.microsoft.com/office/drawing/2014/main" xmlns="" id="{FBB456BE-4D49-3048-A1E7-F605EF844AE0}"/>
                </a:ext>
              </a:extLst>
            </p:cNvPr>
            <p:cNvGrpSpPr/>
            <p:nvPr/>
          </p:nvGrpSpPr>
          <p:grpSpPr>
            <a:xfrm>
              <a:off x="693522" y="1893620"/>
              <a:ext cx="8637229" cy="1079008"/>
              <a:chOff x="685743" y="1314597"/>
              <a:chExt cx="8649336" cy="1079008"/>
            </a:xfrm>
          </p:grpSpPr>
          <p:sp>
            <p:nvSpPr>
              <p:cNvPr id="41" name="Rectangle 344">
                <a:extLst>
                  <a:ext uri="{FF2B5EF4-FFF2-40B4-BE49-F238E27FC236}">
                    <a16:creationId xmlns:a16="http://schemas.microsoft.com/office/drawing/2014/main" xmlns="" id="{B029AC9B-660A-4547-B9D1-0B1F0EB27CC0}"/>
                  </a:ext>
                </a:extLst>
              </p:cNvPr>
              <p:cNvSpPr>
                <a:spLocks noChangeArrowheads="1"/>
              </p:cNvSpPr>
              <p:nvPr/>
            </p:nvSpPr>
            <p:spPr bwMode="gray">
              <a:xfrm>
                <a:off x="685743" y="1314597"/>
                <a:ext cx="5479180" cy="1079007"/>
              </a:xfrm>
              <a:prstGeom prst="rect">
                <a:avLst/>
              </a:prstGeom>
              <a:noFill/>
              <a:ln w="3175">
                <a:noFill/>
                <a:miter lim="800000"/>
                <a:headEnd/>
                <a:tailEnd/>
              </a:ln>
            </p:spPr>
            <p:txBody>
              <a:bodyPr wrap="square" lIns="0" tIns="0" rIns="0" bIns="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Environmental protection and regional marine planning</a:t>
                </a:r>
              </a:p>
              <a:p>
                <a:pPr marL="182563"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Offshore oil, gas and minerals exploration and industry</a:t>
                </a:r>
              </a:p>
              <a:p>
                <a:pPr marL="182563"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Submarine cable and pipeline protection</a:t>
                </a:r>
              </a:p>
              <a:p>
                <a:pPr marL="182563"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Defense, border protection and customs</a:t>
                </a:r>
              </a:p>
            </p:txBody>
          </p:sp>
          <p:sp>
            <p:nvSpPr>
              <p:cNvPr id="42" name="Rectangle 344">
                <a:extLst>
                  <a:ext uri="{FF2B5EF4-FFF2-40B4-BE49-F238E27FC236}">
                    <a16:creationId xmlns:a16="http://schemas.microsoft.com/office/drawing/2014/main" xmlns="" id="{F21FD67C-DE6E-8D4A-87BB-CE32E1C05FD3}"/>
                  </a:ext>
                </a:extLst>
              </p:cNvPr>
              <p:cNvSpPr>
                <a:spLocks noChangeArrowheads="1"/>
              </p:cNvSpPr>
              <p:nvPr/>
            </p:nvSpPr>
            <p:spPr bwMode="gray">
              <a:xfrm>
                <a:off x="6337767" y="1314598"/>
                <a:ext cx="2997312" cy="1079007"/>
              </a:xfrm>
              <a:prstGeom prst="rect">
                <a:avLst/>
              </a:prstGeom>
              <a:noFill/>
              <a:ln w="3175">
                <a:noFill/>
                <a:miter lim="800000"/>
                <a:headEnd/>
                <a:tailEnd/>
              </a:ln>
            </p:spPr>
            <p:txBody>
              <a:bodyPr wrap="square" lIns="0" tIns="0" rIns="0" bIns="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82563" lvl="0"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Transport and post security</a:t>
                </a:r>
              </a:p>
              <a:p>
                <a:pPr marL="182563" lvl="0"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Fisheries management</a:t>
                </a:r>
              </a:p>
              <a:p>
                <a:pPr marL="182563" lvl="0"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Indigenous interests</a:t>
                </a:r>
              </a:p>
              <a:p>
                <a:pPr marL="182563" lvl="0" indent="-182563" latinLnBrk="0">
                  <a:spcAft>
                    <a:spcPts val="200"/>
                  </a:spcAft>
                  <a:buClr>
                    <a:srgbClr val="1472C7"/>
                  </a:buClr>
                  <a:buSzPct val="80000"/>
                  <a:buFont typeface="Wingdings 2" pitchFamily="18" charset="2"/>
                  <a:buChar char=""/>
                  <a:defRPr/>
                </a:pPr>
                <a:r>
                  <a:rPr lang="en-US" altLang="ko-KR" sz="17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Maritime safety</a:t>
                </a:r>
              </a:p>
            </p:txBody>
          </p:sp>
        </p:grpSp>
        <p:sp>
          <p:nvSpPr>
            <p:cNvPr id="24" name="양쪽 모서리가 둥근 사각형 36">
              <a:extLst>
                <a:ext uri="{FF2B5EF4-FFF2-40B4-BE49-F238E27FC236}">
                  <a16:creationId xmlns:a16="http://schemas.microsoft.com/office/drawing/2014/main" xmlns="" id="{88468DDB-BEB9-5D4B-8AC3-2C3C5A3032D2}"/>
                </a:ext>
              </a:extLst>
            </p:cNvPr>
            <p:cNvSpPr/>
            <p:nvPr/>
          </p:nvSpPr>
          <p:spPr>
            <a:xfrm>
              <a:off x="431800" y="1272388"/>
              <a:ext cx="9068842" cy="400481"/>
            </a:xfrm>
            <a:prstGeom prst="round2SameRect">
              <a:avLst>
                <a:gd name="adj1" fmla="val 28781"/>
                <a:gd name="adj2" fmla="val 0"/>
              </a:avLst>
            </a:prstGeom>
            <a:blipFill dpi="0" rotWithShape="1">
              <a:blip r:embed="rId3" cstate="print">
                <a:extLst/>
              </a:blip>
              <a:srcRect/>
              <a:stretch>
                <a:fillRect t="-74000" b="-8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Marine SDI</a:t>
              </a:r>
            </a:p>
          </p:txBody>
        </p:sp>
        <p:grpSp>
          <p:nvGrpSpPr>
            <p:cNvPr id="25" name="그룹 173">
              <a:extLst>
                <a:ext uri="{FF2B5EF4-FFF2-40B4-BE49-F238E27FC236}">
                  <a16:creationId xmlns:a16="http://schemas.microsoft.com/office/drawing/2014/main" xmlns="" id="{68F761B2-85EA-4D43-A7D9-DA813C2D1FB0}"/>
                </a:ext>
              </a:extLst>
            </p:cNvPr>
            <p:cNvGrpSpPr/>
            <p:nvPr/>
          </p:nvGrpSpPr>
          <p:grpSpPr>
            <a:xfrm>
              <a:off x="216873" y="3457076"/>
              <a:ext cx="2735103" cy="2836942"/>
              <a:chOff x="251710" y="3457076"/>
              <a:chExt cx="2469738" cy="2836942"/>
            </a:xfrm>
          </p:grpSpPr>
          <p:sp>
            <p:nvSpPr>
              <p:cNvPr id="34" name="직사각형 154">
                <a:extLst>
                  <a:ext uri="{FF2B5EF4-FFF2-40B4-BE49-F238E27FC236}">
                    <a16:creationId xmlns:a16="http://schemas.microsoft.com/office/drawing/2014/main" xmlns="" id="{7091EB39-514B-3743-BE0A-BE87BF963E0B}"/>
                  </a:ext>
                </a:extLst>
              </p:cNvPr>
              <p:cNvSpPr/>
              <p:nvPr/>
            </p:nvSpPr>
            <p:spPr>
              <a:xfrm>
                <a:off x="472135" y="3757039"/>
                <a:ext cx="2249313" cy="25369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19115-Metadata</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19119-Services</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19127-Geodecy</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19128-WMS</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19136-GML</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a:t>
                </a:r>
                <a:r>
                  <a:rPr lang="ko-KR" altLang="en-US"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a:t>
                </a: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19138-Quality</a:t>
                </a:r>
              </a:p>
              <a:p>
                <a:pPr marL="182563" lvl="0" indent="-182563">
                  <a:lnSpc>
                    <a:spcPct val="150000"/>
                  </a:lnSpc>
                  <a:buClr>
                    <a:srgbClr val="1472C7"/>
                  </a:buClr>
                  <a:buSzPct val="80000"/>
                  <a:buFont typeface="Wingdings 2" pitchFamily="18" charset="2"/>
                  <a:buChar char=""/>
                  <a:defRPr/>
                </a:pPr>
                <a:r>
                  <a:rPr lang="en-US" altLang="ko-KR" sz="15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ISO 19139-Metadata</a:t>
                </a:r>
              </a:p>
            </p:txBody>
          </p:sp>
          <p:grpSp>
            <p:nvGrpSpPr>
              <p:cNvPr id="35" name="그룹 156">
                <a:extLst>
                  <a:ext uri="{FF2B5EF4-FFF2-40B4-BE49-F238E27FC236}">
                    <a16:creationId xmlns:a16="http://schemas.microsoft.com/office/drawing/2014/main" xmlns="" id="{F181802F-0FF6-534D-8510-04314061074E}"/>
                  </a:ext>
                </a:extLst>
              </p:cNvPr>
              <p:cNvGrpSpPr/>
              <p:nvPr/>
            </p:nvGrpSpPr>
            <p:grpSpPr>
              <a:xfrm>
                <a:off x="251710" y="3457076"/>
                <a:ext cx="2426792" cy="506299"/>
                <a:chOff x="574077" y="4868270"/>
                <a:chExt cx="1829115" cy="381606"/>
              </a:xfrm>
            </p:grpSpPr>
            <p:sp>
              <p:nvSpPr>
                <p:cNvPr id="36" name="직각 삼각형 157">
                  <a:extLst>
                    <a:ext uri="{FF2B5EF4-FFF2-40B4-BE49-F238E27FC236}">
                      <a16:creationId xmlns:a16="http://schemas.microsoft.com/office/drawing/2014/main" xmlns="" id="{0B23188E-317A-5640-A0D3-198EDD7765A1}"/>
                    </a:ext>
                  </a:extLst>
                </p:cNvPr>
                <p:cNvSpPr/>
                <p:nvPr/>
              </p:nvSpPr>
              <p:spPr bwMode="auto">
                <a:xfrm rot="10800000">
                  <a:off x="629646" y="5102239"/>
                  <a:ext cx="112713" cy="147637"/>
                </a:xfrm>
                <a:prstGeom prst="rtTriangl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defTabSz="1067745" eaLnBrk="1" fontAlgn="auto" latinLnBrk="1" hangingPunct="1">
                    <a:spcBef>
                      <a:spcPts val="0"/>
                    </a:spcBef>
                    <a:spcAft>
                      <a:spcPts val="0"/>
                    </a:spcAft>
                    <a:defRPr/>
                  </a:pPr>
                  <a:endParaRPr kumimoji="0" lang="ko-KR" altLang="en-US" sz="1100" b="1" spc="-100" dirty="0">
                    <a:ln>
                      <a:solidFill>
                        <a:srgbClr val="4F81BD">
                          <a:alpha val="0"/>
                        </a:srgbClr>
                      </a:solidFill>
                    </a:ln>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37" name="그룹 316">
                  <a:extLst>
                    <a:ext uri="{FF2B5EF4-FFF2-40B4-BE49-F238E27FC236}">
                      <a16:creationId xmlns:a16="http://schemas.microsoft.com/office/drawing/2014/main" xmlns="" id="{CAD9321C-D00D-8E49-BE30-A60DE681B277}"/>
                    </a:ext>
                  </a:extLst>
                </p:cNvPr>
                <p:cNvGrpSpPr>
                  <a:grpSpLocks/>
                </p:cNvGrpSpPr>
                <p:nvPr/>
              </p:nvGrpSpPr>
              <p:grpSpPr bwMode="auto">
                <a:xfrm>
                  <a:off x="574077" y="4868270"/>
                  <a:ext cx="1829115" cy="268288"/>
                  <a:chOff x="5787953" y="2465099"/>
                  <a:chExt cx="1829085" cy="291618"/>
                </a:xfrm>
              </p:grpSpPr>
              <p:sp>
                <p:nvSpPr>
                  <p:cNvPr id="38" name="직각 삼각형 159">
                    <a:extLst>
                      <a:ext uri="{FF2B5EF4-FFF2-40B4-BE49-F238E27FC236}">
                        <a16:creationId xmlns:a16="http://schemas.microsoft.com/office/drawing/2014/main" xmlns="" id="{2A2D6D30-E11B-5142-B0B3-49A4BD24C064}"/>
                      </a:ext>
                    </a:extLst>
                  </p:cNvPr>
                  <p:cNvSpPr/>
                  <p:nvPr/>
                </p:nvSpPr>
                <p:spPr>
                  <a:xfrm rot="10800000">
                    <a:off x="5860982" y="2592789"/>
                    <a:ext cx="95248" cy="160476"/>
                  </a:xfrm>
                  <a:prstGeom prst="rtTriangl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defTabSz="1067745" eaLnBrk="1" fontAlgn="auto" latinLnBrk="1" hangingPunct="1">
                      <a:spcBef>
                        <a:spcPts val="0"/>
                      </a:spcBef>
                      <a:spcAft>
                        <a:spcPts val="0"/>
                      </a:spcAft>
                      <a:defRPr/>
                    </a:pPr>
                    <a:endParaRPr kumimoji="0" lang="ko-KR" altLang="en-US" sz="1100" b="1" spc="-100" dirty="0">
                      <a:ln>
                        <a:solidFill>
                          <a:srgbClr val="4F81BD">
                            <a:alpha val="0"/>
                          </a:srgbClr>
                        </a:solidFill>
                      </a:ln>
                      <a:solidFill>
                        <a:prstClr val="white"/>
                      </a:solidFill>
                      <a:latin typeface="Arial" panose="020B0604020202020204" pitchFamily="34" charset="0"/>
                      <a:ea typeface="돋움" panose="020B0600000101010101" pitchFamily="50" charset="-127"/>
                      <a:cs typeface="Arial" panose="020B0604020202020204" pitchFamily="34" charset="0"/>
                    </a:endParaRPr>
                  </a:p>
                </p:txBody>
              </p:sp>
              <p:sp>
                <p:nvSpPr>
                  <p:cNvPr id="39" name="사각형: 둥근 모서리 306">
                    <a:extLst>
                      <a:ext uri="{FF2B5EF4-FFF2-40B4-BE49-F238E27FC236}">
                        <a16:creationId xmlns:a16="http://schemas.microsoft.com/office/drawing/2014/main" xmlns="" id="{291D0047-9CCE-F844-B4D2-8738FCDC16F6}"/>
                      </a:ext>
                    </a:extLst>
                  </p:cNvPr>
                  <p:cNvSpPr/>
                  <p:nvPr/>
                </p:nvSpPr>
                <p:spPr>
                  <a:xfrm>
                    <a:off x="6842511" y="2518592"/>
                    <a:ext cx="774527" cy="238125"/>
                  </a:xfrm>
                  <a:prstGeom prst="roundRect">
                    <a:avLst>
                      <a:gd name="adj" fmla="val 5000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latinLnBrk="1" hangingPunct="1">
                      <a:spcBef>
                        <a:spcPts val="0"/>
                      </a:spcBef>
                      <a:spcAft>
                        <a:spcPts val="0"/>
                      </a:spcAft>
                      <a:defRPr/>
                    </a:pPr>
                    <a:endParaRPr kumimoji="0" lang="ko-KR" altLang="en-US" sz="700"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sp>
                <p:nvSpPr>
                  <p:cNvPr id="40" name="사각형: 둥근 모서리 306">
                    <a:extLst>
                      <a:ext uri="{FF2B5EF4-FFF2-40B4-BE49-F238E27FC236}">
                        <a16:creationId xmlns:a16="http://schemas.microsoft.com/office/drawing/2014/main" xmlns="" id="{EC971C6B-B07B-B24A-B83C-1138299536D4}"/>
                      </a:ext>
                    </a:extLst>
                  </p:cNvPr>
                  <p:cNvSpPr/>
                  <p:nvPr/>
                </p:nvSpPr>
                <p:spPr>
                  <a:xfrm>
                    <a:off x="5787953" y="2465099"/>
                    <a:ext cx="1740012" cy="288834"/>
                  </a:xfrm>
                  <a:prstGeom prst="roundRect">
                    <a:avLst>
                      <a:gd name="adj" fmla="val 50000"/>
                    </a:avLst>
                  </a:prstGeom>
                  <a:solidFill>
                    <a:srgbClr val="0085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90000" bIns="46800" anchor="ctr"/>
                  <a:lstStyle/>
                  <a:p>
                    <a:pPr algn="ctr" defTabSz="914373"/>
                    <a:r>
                      <a:rPr lang="en-US" altLang="ko-KR"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Standards</a:t>
                    </a:r>
                  </a:p>
                </p:txBody>
              </p:sp>
            </p:grpSp>
          </p:grpSp>
        </p:grpSp>
        <p:grpSp>
          <p:nvGrpSpPr>
            <p:cNvPr id="26" name="그룹 174">
              <a:extLst>
                <a:ext uri="{FF2B5EF4-FFF2-40B4-BE49-F238E27FC236}">
                  <a16:creationId xmlns:a16="http://schemas.microsoft.com/office/drawing/2014/main" xmlns="" id="{F06FB6A9-537D-9945-A67E-1BBDB9B2CE43}"/>
                </a:ext>
              </a:extLst>
            </p:cNvPr>
            <p:cNvGrpSpPr/>
            <p:nvPr/>
          </p:nvGrpSpPr>
          <p:grpSpPr>
            <a:xfrm>
              <a:off x="6762631" y="3457076"/>
              <a:ext cx="2735103" cy="2836942"/>
              <a:chOff x="251710" y="3457076"/>
              <a:chExt cx="2469738" cy="2836942"/>
            </a:xfrm>
          </p:grpSpPr>
          <p:sp>
            <p:nvSpPr>
              <p:cNvPr id="27" name="직사각형 175">
                <a:extLst>
                  <a:ext uri="{FF2B5EF4-FFF2-40B4-BE49-F238E27FC236}">
                    <a16:creationId xmlns:a16="http://schemas.microsoft.com/office/drawing/2014/main" xmlns="" id="{B003FC32-7D41-324C-B7D6-1B635BA7FAF5}"/>
                  </a:ext>
                </a:extLst>
              </p:cNvPr>
              <p:cNvSpPr/>
              <p:nvPr/>
            </p:nvSpPr>
            <p:spPr>
              <a:xfrm>
                <a:off x="472135" y="3757039"/>
                <a:ext cx="2249313" cy="2536979"/>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nSpc>
                    <a:spcPct val="150000"/>
                  </a:lnSpc>
                  <a:spcAft>
                    <a:spcPts val="200"/>
                  </a:spcAft>
                  <a:buClr>
                    <a:srgbClr val="37860F"/>
                  </a:buClr>
                  <a:buSzPct val="80000"/>
                  <a:buFont typeface="Wingdings 2" pitchFamily="18" charset="2"/>
                  <a:buChar char=""/>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Legislation</a:t>
                </a:r>
              </a:p>
              <a:p>
                <a:pPr marL="182563" indent="-182563">
                  <a:lnSpc>
                    <a:spcPct val="150000"/>
                  </a:lnSpc>
                  <a:spcAft>
                    <a:spcPts val="200"/>
                  </a:spcAft>
                  <a:buClr>
                    <a:srgbClr val="37860F"/>
                  </a:buClr>
                  <a:buSzPct val="80000"/>
                  <a:buFont typeface="Wingdings 2" pitchFamily="18" charset="2"/>
                  <a:buChar char=""/>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IMO</a:t>
                </a:r>
              </a:p>
              <a:p>
                <a:pPr marL="182563" indent="-182563">
                  <a:lnSpc>
                    <a:spcPct val="150000"/>
                  </a:lnSpc>
                  <a:spcAft>
                    <a:spcPts val="200"/>
                  </a:spcAft>
                  <a:buClr>
                    <a:srgbClr val="37860F"/>
                  </a:buClr>
                  <a:buSzPct val="80000"/>
                  <a:buFont typeface="Wingdings 2" pitchFamily="18" charset="2"/>
                  <a:buChar char=""/>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IHO</a:t>
                </a:r>
              </a:p>
              <a:p>
                <a:pPr marL="182563" indent="-182563">
                  <a:lnSpc>
                    <a:spcPct val="150000"/>
                  </a:lnSpc>
                  <a:spcAft>
                    <a:spcPts val="200"/>
                  </a:spcAft>
                  <a:buClr>
                    <a:srgbClr val="37860F"/>
                  </a:buClr>
                  <a:buSzPct val="80000"/>
                  <a:buFont typeface="Wingdings 2" pitchFamily="18" charset="2"/>
                  <a:buChar char=""/>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UNCLOS</a:t>
                </a:r>
              </a:p>
              <a:p>
                <a:pPr marL="182563" indent="-182563">
                  <a:lnSpc>
                    <a:spcPct val="150000"/>
                  </a:lnSpc>
                  <a:spcAft>
                    <a:spcPts val="200"/>
                  </a:spcAft>
                  <a:buClr>
                    <a:srgbClr val="37860F"/>
                  </a:buClr>
                  <a:buSzPct val="80000"/>
                  <a:buFont typeface="Wingdings 2" pitchFamily="18" charset="2"/>
                  <a:buChar char=""/>
                  <a:defRPr/>
                </a:pPr>
                <a:r>
                  <a:rPr lang="en-US" altLang="ko-KR" sz="16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MARPOL</a:t>
                </a:r>
              </a:p>
            </p:txBody>
          </p:sp>
          <p:grpSp>
            <p:nvGrpSpPr>
              <p:cNvPr id="28" name="그룹 176">
                <a:extLst>
                  <a:ext uri="{FF2B5EF4-FFF2-40B4-BE49-F238E27FC236}">
                    <a16:creationId xmlns:a16="http://schemas.microsoft.com/office/drawing/2014/main" xmlns="" id="{D617C05F-6974-BD45-8D6C-0F54320574CC}"/>
                  </a:ext>
                </a:extLst>
              </p:cNvPr>
              <p:cNvGrpSpPr/>
              <p:nvPr/>
            </p:nvGrpSpPr>
            <p:grpSpPr>
              <a:xfrm>
                <a:off x="251710" y="3457076"/>
                <a:ext cx="2426792" cy="506299"/>
                <a:chOff x="574077" y="4868270"/>
                <a:chExt cx="1829115" cy="381606"/>
              </a:xfrm>
            </p:grpSpPr>
            <p:sp>
              <p:nvSpPr>
                <p:cNvPr id="29" name="직각 삼각형 177">
                  <a:extLst>
                    <a:ext uri="{FF2B5EF4-FFF2-40B4-BE49-F238E27FC236}">
                      <a16:creationId xmlns:a16="http://schemas.microsoft.com/office/drawing/2014/main" xmlns="" id="{601445B9-CAC3-E544-9D70-64EC2B979B51}"/>
                    </a:ext>
                  </a:extLst>
                </p:cNvPr>
                <p:cNvSpPr/>
                <p:nvPr/>
              </p:nvSpPr>
              <p:spPr bwMode="auto">
                <a:xfrm rot="10800000">
                  <a:off x="629646" y="5102239"/>
                  <a:ext cx="112713" cy="147637"/>
                </a:xfrm>
                <a:prstGeom prst="rtTriangl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defTabSz="1067745" eaLnBrk="1" fontAlgn="auto" latinLnBrk="1" hangingPunct="1">
                    <a:spcBef>
                      <a:spcPts val="0"/>
                    </a:spcBef>
                    <a:spcAft>
                      <a:spcPts val="0"/>
                    </a:spcAft>
                    <a:defRPr/>
                  </a:pPr>
                  <a:endParaRPr kumimoji="0" lang="ko-KR" altLang="en-US" sz="1100" b="1" spc="-100" dirty="0">
                    <a:ln>
                      <a:solidFill>
                        <a:srgbClr val="4F81BD">
                          <a:alpha val="0"/>
                        </a:srgbClr>
                      </a:solidFill>
                    </a:ln>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30" name="그룹 316">
                  <a:extLst>
                    <a:ext uri="{FF2B5EF4-FFF2-40B4-BE49-F238E27FC236}">
                      <a16:creationId xmlns:a16="http://schemas.microsoft.com/office/drawing/2014/main" xmlns="" id="{6AE44DF3-414A-A148-A7BB-742350AA0B4D}"/>
                    </a:ext>
                  </a:extLst>
                </p:cNvPr>
                <p:cNvGrpSpPr>
                  <a:grpSpLocks/>
                </p:cNvGrpSpPr>
                <p:nvPr/>
              </p:nvGrpSpPr>
              <p:grpSpPr bwMode="auto">
                <a:xfrm>
                  <a:off x="574077" y="4868270"/>
                  <a:ext cx="1829115" cy="268288"/>
                  <a:chOff x="5787953" y="2465099"/>
                  <a:chExt cx="1829085" cy="291618"/>
                </a:xfrm>
              </p:grpSpPr>
              <p:sp>
                <p:nvSpPr>
                  <p:cNvPr id="31" name="직각 삼각형 179">
                    <a:extLst>
                      <a:ext uri="{FF2B5EF4-FFF2-40B4-BE49-F238E27FC236}">
                        <a16:creationId xmlns:a16="http://schemas.microsoft.com/office/drawing/2014/main" xmlns="" id="{CD4E6FBB-9802-A242-A1F9-3BE4806C18B6}"/>
                      </a:ext>
                    </a:extLst>
                  </p:cNvPr>
                  <p:cNvSpPr/>
                  <p:nvPr/>
                </p:nvSpPr>
                <p:spPr>
                  <a:xfrm rot="10800000">
                    <a:off x="5860982" y="2592789"/>
                    <a:ext cx="95248" cy="160476"/>
                  </a:xfrm>
                  <a:prstGeom prst="rtTriangl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defTabSz="1067745" eaLnBrk="1" fontAlgn="auto" latinLnBrk="1" hangingPunct="1">
                      <a:spcBef>
                        <a:spcPts val="0"/>
                      </a:spcBef>
                      <a:spcAft>
                        <a:spcPts val="0"/>
                      </a:spcAft>
                      <a:defRPr/>
                    </a:pPr>
                    <a:endParaRPr kumimoji="0" lang="ko-KR" altLang="en-US" sz="1100" b="1" spc="-100" dirty="0">
                      <a:ln>
                        <a:solidFill>
                          <a:srgbClr val="4F81BD">
                            <a:alpha val="0"/>
                          </a:srgbClr>
                        </a:solidFill>
                      </a:ln>
                      <a:solidFill>
                        <a:prstClr val="white"/>
                      </a:solidFill>
                      <a:latin typeface="Arial" panose="020B0604020202020204" pitchFamily="34" charset="0"/>
                      <a:ea typeface="돋움" panose="020B0600000101010101" pitchFamily="50" charset="-127"/>
                      <a:cs typeface="Arial" panose="020B0604020202020204" pitchFamily="34" charset="0"/>
                    </a:endParaRPr>
                  </a:p>
                </p:txBody>
              </p:sp>
              <p:sp>
                <p:nvSpPr>
                  <p:cNvPr id="32" name="사각형: 둥근 모서리 306">
                    <a:extLst>
                      <a:ext uri="{FF2B5EF4-FFF2-40B4-BE49-F238E27FC236}">
                        <a16:creationId xmlns:a16="http://schemas.microsoft.com/office/drawing/2014/main" xmlns="" id="{5019B6D9-2CA1-2A4C-8D0F-09C5CEBE7C64}"/>
                      </a:ext>
                    </a:extLst>
                  </p:cNvPr>
                  <p:cNvSpPr/>
                  <p:nvPr/>
                </p:nvSpPr>
                <p:spPr>
                  <a:xfrm>
                    <a:off x="6842511" y="2518592"/>
                    <a:ext cx="774527" cy="238125"/>
                  </a:xfrm>
                  <a:prstGeom prst="roundRect">
                    <a:avLst>
                      <a:gd name="adj" fmla="val 5000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latinLnBrk="1" hangingPunct="1">
                      <a:spcBef>
                        <a:spcPts val="0"/>
                      </a:spcBef>
                      <a:spcAft>
                        <a:spcPts val="0"/>
                      </a:spcAft>
                      <a:defRPr/>
                    </a:pPr>
                    <a:endParaRPr kumimoji="0" lang="ko-KR" altLang="en-US" sz="700"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sp>
                <p:nvSpPr>
                  <p:cNvPr id="33" name="사각형: 둥근 모서리 306">
                    <a:extLst>
                      <a:ext uri="{FF2B5EF4-FFF2-40B4-BE49-F238E27FC236}">
                        <a16:creationId xmlns:a16="http://schemas.microsoft.com/office/drawing/2014/main" xmlns="" id="{147DC164-7DBE-7A4F-848E-2F619F7AC18B}"/>
                      </a:ext>
                    </a:extLst>
                  </p:cNvPr>
                  <p:cNvSpPr/>
                  <p:nvPr/>
                </p:nvSpPr>
                <p:spPr>
                  <a:xfrm>
                    <a:off x="5787953" y="2465099"/>
                    <a:ext cx="1740012" cy="288834"/>
                  </a:xfrm>
                  <a:prstGeom prst="roundRect">
                    <a:avLst>
                      <a:gd name="adj" fmla="val 50000"/>
                    </a:avLst>
                  </a:prstGeom>
                  <a:solidFill>
                    <a:srgbClr val="3786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90000" bIns="46800" anchor="ctr"/>
                  <a:lstStyle/>
                  <a:p>
                    <a:pPr algn="ctr" defTabSz="914373"/>
                    <a:r>
                      <a:rPr lang="en-US" altLang="ko-KR"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Policies</a:t>
                    </a:r>
                  </a:p>
                </p:txBody>
              </p:sp>
            </p:grpSp>
          </p:grpSp>
        </p:grpSp>
      </p:grpSp>
    </p:spTree>
    <p:extLst>
      <p:ext uri="{BB962C8B-B14F-4D97-AF65-F5344CB8AC3E}">
        <p14:creationId xmlns:p14="http://schemas.microsoft.com/office/powerpoint/2010/main" val="18378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7"/>
          <p:cNvSpPr>
            <a:spLocks noGrp="1"/>
          </p:cNvSpPr>
          <p:nvPr>
            <p:ph type="sldNum" sz="quarter" idx="4294967295"/>
          </p:nvPr>
        </p:nvSpPr>
        <p:spPr>
          <a:xfrm>
            <a:off x="4648597" y="6576860"/>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6</a:t>
            </a:r>
          </a:p>
        </p:txBody>
      </p:sp>
      <p:grpSp>
        <p:nvGrpSpPr>
          <p:cNvPr id="3" name="그룹 2"/>
          <p:cNvGrpSpPr/>
          <p:nvPr/>
        </p:nvGrpSpPr>
        <p:grpSpPr>
          <a:xfrm>
            <a:off x="460613" y="177828"/>
            <a:ext cx="5136407" cy="698836"/>
            <a:chOff x="460613" y="177828"/>
            <a:chExt cx="5136407" cy="698836"/>
          </a:xfrm>
        </p:grpSpPr>
        <p:sp>
          <p:nvSpPr>
            <p:cNvPr id="4" name="TextBox 73"/>
            <p:cNvSpPr txBox="1"/>
            <p:nvPr/>
          </p:nvSpPr>
          <p:spPr>
            <a:xfrm>
              <a:off x="1753660" y="414999"/>
              <a:ext cx="3843360"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MSDI Trends Report [1/3]</a:t>
              </a:r>
            </a:p>
          </p:txBody>
        </p:sp>
        <p:sp>
          <p:nvSpPr>
            <p:cNvPr id="5" name="TextBox 73"/>
            <p:cNvSpPr txBox="1"/>
            <p:nvPr/>
          </p:nvSpPr>
          <p:spPr>
            <a:xfrm>
              <a:off x="460613"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05</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6" name="그룹 5"/>
          <p:cNvGrpSpPr/>
          <p:nvPr/>
        </p:nvGrpSpPr>
        <p:grpSpPr>
          <a:xfrm>
            <a:off x="429566" y="1285190"/>
            <a:ext cx="9077325" cy="1122394"/>
            <a:chOff x="429566" y="961002"/>
            <a:chExt cx="9077325" cy="1454489"/>
          </a:xfrm>
        </p:grpSpPr>
        <p:grpSp>
          <p:nvGrpSpPr>
            <p:cNvPr id="7" name="그룹 6"/>
            <p:cNvGrpSpPr/>
            <p:nvPr/>
          </p:nvGrpSpPr>
          <p:grpSpPr>
            <a:xfrm>
              <a:off x="429566" y="1340769"/>
              <a:ext cx="9077325" cy="1074722"/>
              <a:chOff x="704596" y="3497269"/>
              <a:chExt cx="6048000" cy="475356"/>
            </a:xfrm>
          </p:grpSpPr>
          <p:grpSp>
            <p:nvGrpSpPr>
              <p:cNvPr id="12" name="그룹 11"/>
              <p:cNvGrpSpPr/>
              <p:nvPr/>
            </p:nvGrpSpPr>
            <p:grpSpPr>
              <a:xfrm>
                <a:off x="704596" y="3497269"/>
                <a:ext cx="6048000" cy="475356"/>
                <a:chOff x="404813" y="7060299"/>
                <a:chExt cx="6048000" cy="2037415"/>
              </a:xfrm>
            </p:grpSpPr>
            <p:sp>
              <p:nvSpPr>
                <p:cNvPr id="14" name="모서리가 둥근 직사각형 13"/>
                <p:cNvSpPr/>
                <p:nvPr/>
              </p:nvSpPr>
              <p:spPr>
                <a:xfrm>
                  <a:off x="404813" y="7060299"/>
                  <a:ext cx="6048000" cy="2037415"/>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15" name="모서리가 둥근 직사각형 14"/>
                <p:cNvSpPr/>
                <p:nvPr/>
              </p:nvSpPr>
              <p:spPr>
                <a:xfrm>
                  <a:off x="476813" y="7060301"/>
                  <a:ext cx="5904000" cy="189403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13" name="Rectangle 344"/>
              <p:cNvSpPr>
                <a:spLocks noChangeArrowheads="1"/>
              </p:cNvSpPr>
              <p:nvPr/>
            </p:nvSpPr>
            <p:spPr bwMode="gray">
              <a:xfrm>
                <a:off x="882254" y="3574370"/>
                <a:ext cx="5798342" cy="317538"/>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9063" indent="-119063" latinLnBrk="0">
                  <a:spcAft>
                    <a:spcPts val="800"/>
                  </a:spcAft>
                  <a:buClr>
                    <a:srgbClr val="1472C7"/>
                  </a:buClr>
                  <a:buSzPct val="80000"/>
                  <a:buFont typeface="Wingdings 2" pitchFamily="18" charset="2"/>
                  <a:buChar char=""/>
                  <a:defRPr/>
                </a:pPr>
                <a:r>
                  <a:rPr lang="en-US" altLang="ko-KR"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a:t>
                </a: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Support the activities of the IHO related to Spatial Data Infrastructures (SDI) and/or Marine Spatial Data Infrastructures (MSDI)</a:t>
                </a:r>
              </a:p>
            </p:txBody>
          </p:sp>
        </p:grpSp>
        <p:grpSp>
          <p:nvGrpSpPr>
            <p:cNvPr id="8" name="그룹 7"/>
            <p:cNvGrpSpPr/>
            <p:nvPr/>
          </p:nvGrpSpPr>
          <p:grpSpPr>
            <a:xfrm>
              <a:off x="441831" y="961002"/>
              <a:ext cx="9065060" cy="493057"/>
              <a:chOff x="-7139402" y="-803918"/>
              <a:chExt cx="8712205" cy="557212"/>
            </a:xfrm>
          </p:grpSpPr>
          <p:sp>
            <p:nvSpPr>
              <p:cNvPr id="9" name="평행 사변형 8"/>
              <p:cNvSpPr/>
              <p:nvPr/>
            </p:nvSpPr>
            <p:spPr>
              <a:xfrm flipH="1" flipV="1">
                <a:off x="-7047333" y="-769539"/>
                <a:ext cx="8620136" cy="457419"/>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10" name="TextBox 9"/>
              <p:cNvSpPr txBox="1"/>
              <p:nvPr/>
            </p:nvSpPr>
            <p:spPr>
              <a:xfrm>
                <a:off x="-6895505" y="-803918"/>
                <a:ext cx="1682889" cy="557212"/>
              </a:xfrm>
              <a:prstGeom prst="rect">
                <a:avLst/>
              </a:prstGeom>
              <a:noFill/>
            </p:spPr>
            <p:txBody>
              <a:bodyPr wrap="none" lIns="36000" tIns="36000" rIns="36000" bIns="36000" rtlCol="0" anchor="ctr" anchorCtr="0">
                <a:spAutoFit/>
              </a:bodyPr>
              <a:lstStyle/>
              <a:p>
                <a:r>
                  <a:rPr lang="en-US" altLang="ko-KR" sz="2000"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IHO MSDI WG</a:t>
                </a:r>
              </a:p>
            </p:txBody>
          </p:sp>
          <p:sp>
            <p:nvSpPr>
              <p:cNvPr id="11" name="평행 사변형 10"/>
              <p:cNvSpPr/>
              <p:nvPr/>
            </p:nvSpPr>
            <p:spPr>
              <a:xfrm flipH="1" flipV="1">
                <a:off x="-7139402" y="-727529"/>
                <a:ext cx="92069" cy="45742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grpSp>
        <p:nvGrpSpPr>
          <p:cNvPr id="25" name="그룹 24"/>
          <p:cNvGrpSpPr/>
          <p:nvPr/>
        </p:nvGrpSpPr>
        <p:grpSpPr>
          <a:xfrm>
            <a:off x="435124" y="2492896"/>
            <a:ext cx="9077325" cy="2307341"/>
            <a:chOff x="429566" y="1093155"/>
            <a:chExt cx="9077325" cy="1550254"/>
          </a:xfrm>
        </p:grpSpPr>
        <p:grpSp>
          <p:nvGrpSpPr>
            <p:cNvPr id="26" name="그룹 25"/>
            <p:cNvGrpSpPr/>
            <p:nvPr/>
          </p:nvGrpSpPr>
          <p:grpSpPr>
            <a:xfrm>
              <a:off x="429566" y="1340776"/>
              <a:ext cx="9077325" cy="1302633"/>
              <a:chOff x="704596" y="3497269"/>
              <a:chExt cx="6048000" cy="576162"/>
            </a:xfrm>
          </p:grpSpPr>
          <p:grpSp>
            <p:nvGrpSpPr>
              <p:cNvPr id="31" name="그룹 30"/>
              <p:cNvGrpSpPr/>
              <p:nvPr/>
            </p:nvGrpSpPr>
            <p:grpSpPr>
              <a:xfrm>
                <a:off x="704596" y="3497269"/>
                <a:ext cx="6048000" cy="576162"/>
                <a:chOff x="404813" y="7060299"/>
                <a:chExt cx="6048000" cy="2469476"/>
              </a:xfrm>
            </p:grpSpPr>
            <p:sp>
              <p:nvSpPr>
                <p:cNvPr id="33" name="모서리가 둥근 직사각형 32"/>
                <p:cNvSpPr/>
                <p:nvPr/>
              </p:nvSpPr>
              <p:spPr>
                <a:xfrm>
                  <a:off x="404813" y="7060299"/>
                  <a:ext cx="6048000" cy="2469476"/>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34" name="모서리가 둥근 직사각형 33"/>
                <p:cNvSpPr/>
                <p:nvPr/>
              </p:nvSpPr>
              <p:spPr>
                <a:xfrm>
                  <a:off x="476813" y="7060302"/>
                  <a:ext cx="5904000" cy="2282999"/>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32" name="Rectangle 344"/>
              <p:cNvSpPr>
                <a:spLocks noChangeArrowheads="1"/>
              </p:cNvSpPr>
              <p:nvPr/>
            </p:nvSpPr>
            <p:spPr bwMode="gray">
              <a:xfrm>
                <a:off x="882254" y="3579048"/>
                <a:ext cx="5798341" cy="390245"/>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9063" indent="-119063" latinLnBrk="0">
                  <a:spcAft>
                    <a:spcPts val="800"/>
                  </a:spcAft>
                  <a:buClr>
                    <a:srgbClr val="1472C7"/>
                  </a:buClr>
                  <a:buSzPct val="80000"/>
                  <a:buFont typeface="Wingdings 2" pitchFamily="18" charset="2"/>
                  <a:buChar char=""/>
                  <a:defRPr/>
                </a:pPr>
                <a:r>
                  <a:rPr lang="ko-KR" altLang="en-US" dirty="0">
                    <a:solidFill>
                      <a:srgbClr val="3C3C3C"/>
                    </a:solidFill>
                    <a:latin typeface="Arial" panose="020B0604020202020204" pitchFamily="34" charset="0"/>
                    <a:ea typeface="맑은 고딕" panose="020B0503020000020004" pitchFamily="50" charset="-127"/>
                    <a:cs typeface="Arial" panose="020B0604020202020204" pitchFamily="34" charset="0"/>
                  </a:rPr>
                  <a:t> </a:t>
                </a: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UN-GGIM WGMGI was established in 2017</a:t>
                </a:r>
              </a:p>
              <a:p>
                <a:pPr marL="576263" lvl="1" indent="-119063" latinLnBrk="0">
                  <a:spcAft>
                    <a:spcPts val="800"/>
                  </a:spcAft>
                  <a:buClr>
                    <a:srgbClr val="1472C7"/>
                  </a:buClr>
                  <a:buSzPct val="80000"/>
                  <a:buFont typeface="Wingdings 2" pitchFamily="18" charset="2"/>
                  <a:buChar char=""/>
                  <a:defRPr/>
                </a:pPr>
                <a:r>
                  <a:rPr lang="en-US" altLang="ko-KR" dirty="0"/>
                  <a:t> </a:t>
                </a: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Strengthening substantive issues on marine environment</a:t>
                </a:r>
              </a:p>
              <a:p>
                <a:pPr marL="576263" lvl="1" indent="-119063" latinLnBrk="0">
                  <a:spcAft>
                    <a:spcPts val="800"/>
                  </a:spcAft>
                  <a:buClr>
                    <a:srgbClr val="1472C7"/>
                  </a:buClr>
                  <a:buSzPct val="80000"/>
                  <a:buFont typeface="Wingdings 2" pitchFamily="18" charset="2"/>
                  <a:buChar char=""/>
                  <a:defRPr/>
                </a:pP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 Supporting the availability and accessibility of comprehensive location-based information in helping Member States</a:t>
                </a:r>
              </a:p>
            </p:txBody>
          </p:sp>
        </p:grpSp>
        <p:grpSp>
          <p:nvGrpSpPr>
            <p:cNvPr id="27" name="그룹 26"/>
            <p:cNvGrpSpPr/>
            <p:nvPr/>
          </p:nvGrpSpPr>
          <p:grpSpPr>
            <a:xfrm>
              <a:off x="441831" y="1093155"/>
              <a:ext cx="9065060" cy="341244"/>
              <a:chOff x="-7139402" y="-654568"/>
              <a:chExt cx="8712205" cy="385645"/>
            </a:xfrm>
          </p:grpSpPr>
          <p:sp>
            <p:nvSpPr>
              <p:cNvPr id="28" name="평행 사변형 27"/>
              <p:cNvSpPr/>
              <p:nvPr/>
            </p:nvSpPr>
            <p:spPr>
              <a:xfrm flipH="1" flipV="1">
                <a:off x="-7047333" y="-653384"/>
                <a:ext cx="8620136" cy="384461"/>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29" name="TextBox 28"/>
              <p:cNvSpPr txBox="1"/>
              <p:nvPr/>
            </p:nvSpPr>
            <p:spPr>
              <a:xfrm>
                <a:off x="-6895505" y="-610965"/>
                <a:ext cx="2118880" cy="288899"/>
              </a:xfrm>
              <a:prstGeom prst="rect">
                <a:avLst/>
              </a:prstGeom>
              <a:noFill/>
            </p:spPr>
            <p:txBody>
              <a:bodyPr wrap="none" lIns="36000" tIns="36000" rIns="36000" bIns="36000" rtlCol="0" anchor="ctr" anchorCtr="0">
                <a:spAutoFit/>
              </a:bodyPr>
              <a:lstStyle/>
              <a:p>
                <a:r>
                  <a:rPr lang="en-US" altLang="ko-KR" sz="2000" b="1"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UN-GGIM WGMGI</a:t>
                </a:r>
              </a:p>
            </p:txBody>
          </p:sp>
          <p:sp>
            <p:nvSpPr>
              <p:cNvPr id="30" name="평행 사변형 29"/>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grpSp>
        <p:nvGrpSpPr>
          <p:cNvPr id="35" name="그룹 34"/>
          <p:cNvGrpSpPr/>
          <p:nvPr/>
        </p:nvGrpSpPr>
        <p:grpSpPr>
          <a:xfrm>
            <a:off x="429566" y="4926153"/>
            <a:ext cx="9077325" cy="1742573"/>
            <a:chOff x="429566" y="991422"/>
            <a:chExt cx="9077325" cy="1424069"/>
          </a:xfrm>
        </p:grpSpPr>
        <p:grpSp>
          <p:nvGrpSpPr>
            <p:cNvPr id="36" name="그룹 35"/>
            <p:cNvGrpSpPr/>
            <p:nvPr/>
          </p:nvGrpSpPr>
          <p:grpSpPr>
            <a:xfrm>
              <a:off x="429566" y="1340769"/>
              <a:ext cx="9077325" cy="1074722"/>
              <a:chOff x="704596" y="3497269"/>
              <a:chExt cx="6048000" cy="475356"/>
            </a:xfrm>
          </p:grpSpPr>
          <p:grpSp>
            <p:nvGrpSpPr>
              <p:cNvPr id="41" name="그룹 40"/>
              <p:cNvGrpSpPr/>
              <p:nvPr/>
            </p:nvGrpSpPr>
            <p:grpSpPr>
              <a:xfrm>
                <a:off x="704596" y="3497269"/>
                <a:ext cx="6048000" cy="475356"/>
                <a:chOff x="404813" y="7060299"/>
                <a:chExt cx="6048000" cy="2037415"/>
              </a:xfrm>
            </p:grpSpPr>
            <p:sp>
              <p:nvSpPr>
                <p:cNvPr id="43" name="모서리가 둥근 직사각형 42"/>
                <p:cNvSpPr/>
                <p:nvPr/>
              </p:nvSpPr>
              <p:spPr>
                <a:xfrm>
                  <a:off x="404813" y="7060299"/>
                  <a:ext cx="6048000" cy="2037415"/>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sp>
              <p:nvSpPr>
                <p:cNvPr id="44" name="모서리가 둥근 직사각형 43"/>
                <p:cNvSpPr/>
                <p:nvPr/>
              </p:nvSpPr>
              <p:spPr>
                <a:xfrm>
                  <a:off x="476813" y="7060301"/>
                  <a:ext cx="5904000" cy="189403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anose="020B0604020202020204" pitchFamily="34" charset="0"/>
                    <a:ea typeface="돋움" panose="020B0600000101010101" pitchFamily="50" charset="-127"/>
                    <a:cs typeface="Arial" panose="020B0604020202020204" pitchFamily="34" charset="0"/>
                  </a:endParaRPr>
                </a:p>
              </p:txBody>
            </p:sp>
          </p:grpSp>
          <p:sp>
            <p:nvSpPr>
              <p:cNvPr id="42" name="Rectangle 344"/>
              <p:cNvSpPr>
                <a:spLocks noChangeArrowheads="1"/>
              </p:cNvSpPr>
              <p:nvPr/>
            </p:nvSpPr>
            <p:spPr bwMode="gray">
              <a:xfrm>
                <a:off x="882254" y="3574370"/>
                <a:ext cx="5798342" cy="337457"/>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19063" indent="-119063" latinLnBrk="0">
                  <a:spcAft>
                    <a:spcPts val="800"/>
                  </a:spcAft>
                  <a:buClr>
                    <a:srgbClr val="1472C7"/>
                  </a:buClr>
                  <a:buSzPct val="80000"/>
                  <a:buFont typeface="Wingdings 2" pitchFamily="18" charset="2"/>
                  <a:buChar char=""/>
                  <a:defRPr/>
                </a:pP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 </a:t>
                </a:r>
                <a:r>
                  <a:rPr lang="en-US" dirty="0">
                    <a:solidFill>
                      <a:srgbClr val="3C3C3C"/>
                    </a:solidFill>
                    <a:latin typeface="Arial" panose="020B0604020202020204" pitchFamily="34" charset="0"/>
                    <a:ea typeface="맑은 고딕" panose="020B0503020000020004" pitchFamily="50" charset="-127"/>
                    <a:cs typeface="Arial" panose="020B0604020202020204" pitchFamily="34" charset="0"/>
                  </a:rPr>
                  <a:t>ARHC 5th Meeting Action: Denmark and U.S. to propose a regional approach to MSDI.</a:t>
                </a:r>
              </a:p>
              <a:p>
                <a:pPr marL="119063" indent="-119063" latinLnBrk="0">
                  <a:spcAft>
                    <a:spcPts val="800"/>
                  </a:spcAft>
                  <a:buClr>
                    <a:srgbClr val="1472C7"/>
                  </a:buClr>
                  <a:buSzPct val="80000"/>
                  <a:buFont typeface="Wingdings 2" pitchFamily="18" charset="2"/>
                  <a:buChar char=""/>
                  <a:defRPr/>
                </a:pPr>
                <a:r>
                  <a:rPr lang="en-US" altLang="ko-KR" dirty="0">
                    <a:solidFill>
                      <a:srgbClr val="3C3C3C"/>
                    </a:solidFill>
                    <a:latin typeface="Arial" panose="020B0604020202020204" pitchFamily="34" charset="0"/>
                    <a:ea typeface="맑은 고딕" panose="020B0503020000020004" pitchFamily="50" charset="-127"/>
                    <a:cs typeface="Arial" panose="020B0604020202020204" pitchFamily="34" charset="0"/>
                  </a:rPr>
                  <a:t> Facilitating access to geospatial information over the entire Arctic </a:t>
                </a:r>
              </a:p>
            </p:txBody>
          </p:sp>
        </p:grpSp>
        <p:grpSp>
          <p:nvGrpSpPr>
            <p:cNvPr id="37" name="그룹 36"/>
            <p:cNvGrpSpPr/>
            <p:nvPr/>
          </p:nvGrpSpPr>
          <p:grpSpPr>
            <a:xfrm>
              <a:off x="441831" y="991422"/>
              <a:ext cx="9065060" cy="441929"/>
              <a:chOff x="-7139402" y="-769539"/>
              <a:chExt cx="8712205" cy="499431"/>
            </a:xfrm>
          </p:grpSpPr>
          <p:sp>
            <p:nvSpPr>
              <p:cNvPr id="38" name="평행 사변형 37"/>
              <p:cNvSpPr/>
              <p:nvPr/>
            </p:nvSpPr>
            <p:spPr>
              <a:xfrm flipH="1" flipV="1">
                <a:off x="-7047333" y="-769539"/>
                <a:ext cx="8620136" cy="457419"/>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sp>
            <p:nvSpPr>
              <p:cNvPr id="40" name="평행 사변형 39"/>
              <p:cNvSpPr/>
              <p:nvPr/>
            </p:nvSpPr>
            <p:spPr>
              <a:xfrm flipH="1" flipV="1">
                <a:off x="-7139402" y="-727529"/>
                <a:ext cx="92069" cy="45742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2" name="직사각형 1"/>
          <p:cNvSpPr/>
          <p:nvPr/>
        </p:nvSpPr>
        <p:spPr>
          <a:xfrm>
            <a:off x="704528" y="4973106"/>
            <a:ext cx="2045753" cy="400110"/>
          </a:xfrm>
          <a:prstGeom prst="rect">
            <a:avLst/>
          </a:prstGeom>
        </p:spPr>
        <p:txBody>
          <a:bodyPr wrap="none">
            <a:spAutoFit/>
          </a:bodyPr>
          <a:lstStyle/>
          <a:p>
            <a:r>
              <a:rPr lang="it-IT" altLang="ko-KR" sz="2000" b="1"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Arctic SDI Portal </a:t>
            </a:r>
            <a:endParaRPr lang="ko-KR" altLang="en-US" sz="2000" dirty="0"/>
          </a:p>
        </p:txBody>
      </p:sp>
    </p:spTree>
    <p:extLst>
      <p:ext uri="{BB962C8B-B14F-4D97-AF65-F5344CB8AC3E}">
        <p14:creationId xmlns:p14="http://schemas.microsoft.com/office/powerpoint/2010/main" val="18950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460613" y="177828"/>
            <a:ext cx="4074449" cy="698836"/>
            <a:chOff x="460613" y="177828"/>
            <a:chExt cx="4074449" cy="698836"/>
          </a:xfrm>
        </p:grpSpPr>
        <p:sp>
          <p:nvSpPr>
            <p:cNvPr id="7" name="TextBox 73"/>
            <p:cNvSpPr txBox="1"/>
            <p:nvPr/>
          </p:nvSpPr>
          <p:spPr>
            <a:xfrm>
              <a:off x="1753660" y="414999"/>
              <a:ext cx="2781402"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spc="-6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WG Workplan [1/2]</a:t>
              </a:r>
            </a:p>
          </p:txBody>
        </p:sp>
        <p:sp>
          <p:nvSpPr>
            <p:cNvPr id="8" name="TextBox 73"/>
            <p:cNvSpPr txBox="1"/>
            <p:nvPr/>
          </p:nvSpPr>
          <p:spPr>
            <a:xfrm>
              <a:off x="460613"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06</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pic>
        <p:nvPicPr>
          <p:cNvPr id="20" name="Picture 178" descr="[아사달] 아트웍 0034-02-01">
            <a:extLst>
              <a:ext uri="{FF2B5EF4-FFF2-40B4-BE49-F238E27FC236}">
                <a16:creationId xmlns:a16="http://schemas.microsoft.com/office/drawing/2014/main" xmlns="" id="{0C8EC8B9-5073-7E4D-885E-EC01285A3FC8}"/>
              </a:ext>
            </a:extLst>
          </p:cNvPr>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gray">
          <a:xfrm>
            <a:off x="4354" y="5585161"/>
            <a:ext cx="9917144" cy="9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그룹 13">
            <a:extLst>
              <a:ext uri="{FF2B5EF4-FFF2-40B4-BE49-F238E27FC236}">
                <a16:creationId xmlns:a16="http://schemas.microsoft.com/office/drawing/2014/main" xmlns="" id="{85D1FF86-BBAC-AA4A-BC3F-3A5E842240BD}"/>
              </a:ext>
            </a:extLst>
          </p:cNvPr>
          <p:cNvGrpSpPr/>
          <p:nvPr/>
        </p:nvGrpSpPr>
        <p:grpSpPr>
          <a:xfrm>
            <a:off x="-304800" y="1253634"/>
            <a:ext cx="10553699" cy="626701"/>
            <a:chOff x="-304800" y="1256880"/>
            <a:chExt cx="10553699" cy="414467"/>
          </a:xfrm>
        </p:grpSpPr>
        <p:sp>
          <p:nvSpPr>
            <p:cNvPr id="22" name="평행 사변형 14">
              <a:extLst>
                <a:ext uri="{FF2B5EF4-FFF2-40B4-BE49-F238E27FC236}">
                  <a16:creationId xmlns:a16="http://schemas.microsoft.com/office/drawing/2014/main" xmlns="" id="{F9F9591A-E7F5-734E-A3A7-E9D0286E931C}"/>
                </a:ext>
              </a:extLst>
            </p:cNvPr>
            <p:cNvSpPr/>
            <p:nvPr/>
          </p:nvSpPr>
          <p:spPr>
            <a:xfrm flipH="1" flipV="1">
              <a:off x="104774" y="1277245"/>
              <a:ext cx="10144125" cy="384461"/>
            </a:xfrm>
            <a:prstGeom prst="parallelogram">
              <a:avLst>
                <a:gd name="adj" fmla="val 45726"/>
              </a:avLst>
            </a:prstGeom>
            <a:solidFill>
              <a:srgbClr val="00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sp>
          <p:nvSpPr>
            <p:cNvPr id="23" name="TextBox 22">
              <a:extLst>
                <a:ext uri="{FF2B5EF4-FFF2-40B4-BE49-F238E27FC236}">
                  <a16:creationId xmlns:a16="http://schemas.microsoft.com/office/drawing/2014/main" xmlns="" id="{8D1DA2B8-3DDF-0441-9124-D0207272C027}"/>
                </a:ext>
              </a:extLst>
            </p:cNvPr>
            <p:cNvSpPr txBox="1"/>
            <p:nvPr/>
          </p:nvSpPr>
          <p:spPr>
            <a:xfrm>
              <a:off x="791191" y="1256880"/>
              <a:ext cx="7574757" cy="414467"/>
            </a:xfrm>
            <a:prstGeom prst="rect">
              <a:avLst/>
            </a:prstGeom>
            <a:noFill/>
          </p:spPr>
          <p:txBody>
            <a:bodyPr wrap="none" lIns="36000" tIns="36000" rIns="36000" bIns="36000" rtlCol="0" anchor="ctr" anchorCtr="0">
              <a:spAutoFit/>
            </a:bodyPr>
            <a:lstStyle/>
            <a:p>
              <a:r>
                <a:rPr lang="en-US" b="1"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Please indicate which tasks should be first dealt with at the WG </a:t>
              </a:r>
            </a:p>
            <a:p>
              <a:r>
                <a:rPr lang="en-US" b="1"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by marking 1 to 5 in the brackets in order of importance, 1 being the highest. </a:t>
              </a:r>
              <a:r>
                <a:rPr lang="en-US" altLang="ko-KR" b="1"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 </a:t>
              </a:r>
            </a:p>
          </p:txBody>
        </p:sp>
        <p:sp>
          <p:nvSpPr>
            <p:cNvPr id="24" name="평행 사변형 16">
              <a:extLst>
                <a:ext uri="{FF2B5EF4-FFF2-40B4-BE49-F238E27FC236}">
                  <a16:creationId xmlns:a16="http://schemas.microsoft.com/office/drawing/2014/main" xmlns="" id="{0AF08ADF-E8A4-3D4B-88C7-59F46EA981D7}"/>
                </a:ext>
              </a:extLst>
            </p:cNvPr>
            <p:cNvSpPr/>
            <p:nvPr/>
          </p:nvSpPr>
          <p:spPr>
            <a:xfrm flipH="1" flipV="1">
              <a:off x="-304800" y="1276057"/>
              <a:ext cx="1035050" cy="385648"/>
            </a:xfrm>
            <a:prstGeom prst="parallelogram">
              <a:avLst>
                <a:gd name="adj" fmla="val 45726"/>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grpSp>
      <p:sp>
        <p:nvSpPr>
          <p:cNvPr id="25" name="한쪽 모서리가 잘린 사각형 18">
            <a:extLst>
              <a:ext uri="{FF2B5EF4-FFF2-40B4-BE49-F238E27FC236}">
                <a16:creationId xmlns:a16="http://schemas.microsoft.com/office/drawing/2014/main" xmlns="" id="{891D0EFE-C792-2742-812F-D6723DAC7BBA}"/>
              </a:ext>
            </a:extLst>
          </p:cNvPr>
          <p:cNvSpPr/>
          <p:nvPr/>
        </p:nvSpPr>
        <p:spPr>
          <a:xfrm flipH="1">
            <a:off x="5118100" y="2060848"/>
            <a:ext cx="4572000" cy="2775382"/>
          </a:xfrm>
          <a:prstGeom prst="snip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lvl="1" indent="-179388" defTabSz="914400">
              <a:spcBef>
                <a:spcPts val="1000"/>
              </a:spcBef>
              <a:spcAft>
                <a:spcPts val="200"/>
              </a:spcAft>
              <a:buClr>
                <a:srgbClr val="008772"/>
              </a:buClr>
              <a:buSzPct val="80000"/>
              <a:buFont typeface="Wingdings 2" pitchFamily="18" charset="2"/>
              <a:buChar char=""/>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Item 1: Develop a roadmap for the EAHC.</a:t>
            </a:r>
          </a:p>
          <a:p>
            <a:pPr marL="179388" lvl="1" indent="-179388" defTabSz="914400">
              <a:spcBef>
                <a:spcPts val="1000"/>
              </a:spcBef>
              <a:spcAft>
                <a:spcPts val="200"/>
              </a:spcAft>
              <a:buClr>
                <a:srgbClr val="008772"/>
              </a:buClr>
              <a:buSzPct val="80000"/>
              <a:buFont typeface="Wingdings 2" pitchFamily="18" charset="2"/>
              <a:buChar char=""/>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Item 2: Identify user’s needs and end user applications.</a:t>
            </a:r>
          </a:p>
          <a:p>
            <a:pPr marL="179388" lvl="1" indent="-179388" defTabSz="914400">
              <a:spcBef>
                <a:spcPts val="1000"/>
              </a:spcBef>
              <a:spcAft>
                <a:spcPts val="200"/>
              </a:spcAft>
              <a:buClr>
                <a:srgbClr val="008772"/>
              </a:buClr>
              <a:buSzPct val="80000"/>
              <a:buFont typeface="Wingdings 2" pitchFamily="18" charset="2"/>
              <a:buChar char=""/>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Item 3: Governance structure to coordinate work, data standards, applications, etc.</a:t>
            </a:r>
          </a:p>
          <a:p>
            <a:pPr marL="179388" lvl="1" indent="-179388" defTabSz="914400">
              <a:spcBef>
                <a:spcPts val="1000"/>
              </a:spcBef>
              <a:spcAft>
                <a:spcPts val="200"/>
              </a:spcAft>
              <a:buClr>
                <a:srgbClr val="008772"/>
              </a:buClr>
              <a:buSzPct val="80000"/>
              <a:buFont typeface="Wingdings 2" pitchFamily="18" charset="2"/>
              <a:buChar char=""/>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Item 4: Draft guidelines for developing national MSDIs.</a:t>
            </a:r>
          </a:p>
          <a:p>
            <a:pPr marL="179388" lvl="1" indent="-179388" defTabSz="914400">
              <a:spcBef>
                <a:spcPts val="1000"/>
              </a:spcBef>
              <a:spcAft>
                <a:spcPts val="200"/>
              </a:spcAft>
              <a:buClr>
                <a:srgbClr val="008772"/>
              </a:buClr>
              <a:buSzPct val="80000"/>
              <a:buFont typeface="Wingdings 2" pitchFamily="18" charset="2"/>
              <a:buChar char=""/>
              <a:defRPr/>
            </a:pPr>
            <a:r>
              <a:rPr lang="en-US" altLang="ko-KR" sz="1600" b="1"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Item 5: Capacity building.</a:t>
            </a:r>
          </a:p>
        </p:txBody>
      </p:sp>
      <p:grpSp>
        <p:nvGrpSpPr>
          <p:cNvPr id="26" name="그룹 20">
            <a:extLst>
              <a:ext uri="{FF2B5EF4-FFF2-40B4-BE49-F238E27FC236}">
                <a16:creationId xmlns:a16="http://schemas.microsoft.com/office/drawing/2014/main" xmlns="" id="{47B3812A-A42A-C645-B129-E4E46ACEB820}"/>
              </a:ext>
            </a:extLst>
          </p:cNvPr>
          <p:cNvGrpSpPr/>
          <p:nvPr/>
        </p:nvGrpSpPr>
        <p:grpSpPr>
          <a:xfrm>
            <a:off x="0" y="4953000"/>
            <a:ext cx="9906000" cy="1602297"/>
            <a:chOff x="0" y="5270338"/>
            <a:chExt cx="9906000" cy="1284959"/>
          </a:xfrm>
        </p:grpSpPr>
        <p:sp>
          <p:nvSpPr>
            <p:cNvPr id="27" name="직사각형 22">
              <a:extLst>
                <a:ext uri="{FF2B5EF4-FFF2-40B4-BE49-F238E27FC236}">
                  <a16:creationId xmlns:a16="http://schemas.microsoft.com/office/drawing/2014/main" xmlns="" id="{68993476-D88B-724A-BBDB-1972B12D664F}"/>
                </a:ext>
              </a:extLst>
            </p:cNvPr>
            <p:cNvSpPr/>
            <p:nvPr/>
          </p:nvSpPr>
          <p:spPr>
            <a:xfrm>
              <a:off x="1" y="5270338"/>
              <a:ext cx="9905999" cy="1284959"/>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ea typeface="돋움" panose="020B0600000101010101" pitchFamily="50" charset="-127"/>
                <a:cs typeface="Arial" panose="020B0604020202020204" pitchFamily="34" charset="0"/>
              </a:endParaRPr>
            </a:p>
          </p:txBody>
        </p:sp>
        <p:pic>
          <p:nvPicPr>
            <p:cNvPr id="28" name="그림 26">
              <a:extLst>
                <a:ext uri="{FF2B5EF4-FFF2-40B4-BE49-F238E27FC236}">
                  <a16:creationId xmlns:a16="http://schemas.microsoft.com/office/drawing/2014/main" xmlns="" id="{789C5B6A-5EB1-8B4A-9A22-8B61B7D58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70339"/>
              <a:ext cx="9906000" cy="73146"/>
            </a:xfrm>
            <a:prstGeom prst="rect">
              <a:avLst/>
            </a:prstGeom>
          </p:spPr>
        </p:pic>
      </p:grpSp>
      <p:grpSp>
        <p:nvGrpSpPr>
          <p:cNvPr id="29" name="그룹 4">
            <a:extLst>
              <a:ext uri="{FF2B5EF4-FFF2-40B4-BE49-F238E27FC236}">
                <a16:creationId xmlns:a16="http://schemas.microsoft.com/office/drawing/2014/main" xmlns="" id="{21CFE4E1-1271-E243-85FA-FE0B657BF622}"/>
              </a:ext>
            </a:extLst>
          </p:cNvPr>
          <p:cNvGrpSpPr/>
          <p:nvPr/>
        </p:nvGrpSpPr>
        <p:grpSpPr>
          <a:xfrm>
            <a:off x="3913858" y="5155635"/>
            <a:ext cx="5533840" cy="1074695"/>
            <a:chOff x="3943242" y="5155635"/>
            <a:chExt cx="5677726" cy="1074695"/>
          </a:xfrm>
        </p:grpSpPr>
        <p:sp>
          <p:nvSpPr>
            <p:cNvPr id="30" name="모서리가 둥근 직사각형 31">
              <a:extLst>
                <a:ext uri="{FF2B5EF4-FFF2-40B4-BE49-F238E27FC236}">
                  <a16:creationId xmlns:a16="http://schemas.microsoft.com/office/drawing/2014/main" xmlns="" id="{EA11316A-52E9-244C-81FF-7740E0690A93}"/>
                </a:ext>
              </a:extLst>
            </p:cNvPr>
            <p:cNvSpPr/>
            <p:nvPr/>
          </p:nvSpPr>
          <p:spPr>
            <a:xfrm>
              <a:off x="6206866" y="5186945"/>
              <a:ext cx="1516834" cy="1028138"/>
            </a:xfrm>
            <a:prstGeom prst="roundRect">
              <a:avLst>
                <a:gd name="adj" fmla="val 27778"/>
              </a:avLst>
            </a:prstGeom>
            <a:pattFill prst="dkUpDiag">
              <a:fgClr>
                <a:schemeClr val="tx1">
                  <a:lumMod val="65000"/>
                  <a:lumOff val="35000"/>
                </a:schemeClr>
              </a:fgClr>
              <a:bgClr>
                <a:srgbClr val="4B4B4B"/>
              </a:bgClr>
            </a:pattFill>
            <a:ln w="44450" cmpd="thickThi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Capacity building</a:t>
              </a:r>
              <a:endParaRPr lang="ko-KR" altLang="en-US"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sp>
          <p:nvSpPr>
            <p:cNvPr id="31" name="모서리가 둥근 직사각형 32">
              <a:extLst>
                <a:ext uri="{FF2B5EF4-FFF2-40B4-BE49-F238E27FC236}">
                  <a16:creationId xmlns:a16="http://schemas.microsoft.com/office/drawing/2014/main" xmlns="" id="{1B6D1CE7-3B3A-8F49-9082-E66DF2EAC3E0}"/>
                </a:ext>
              </a:extLst>
            </p:cNvPr>
            <p:cNvSpPr/>
            <p:nvPr/>
          </p:nvSpPr>
          <p:spPr>
            <a:xfrm>
              <a:off x="3943242" y="5202192"/>
              <a:ext cx="2033141" cy="1028138"/>
            </a:xfrm>
            <a:prstGeom prst="roundRect">
              <a:avLst>
                <a:gd name="adj" fmla="val 27778"/>
              </a:avLst>
            </a:prstGeom>
            <a:pattFill prst="dkUpDiag">
              <a:fgClr>
                <a:schemeClr val="tx1">
                  <a:lumMod val="65000"/>
                  <a:lumOff val="35000"/>
                </a:schemeClr>
              </a:fgClr>
              <a:bgClr>
                <a:srgbClr val="4B4B4B"/>
              </a:bgClr>
            </a:pattFill>
            <a:ln w="44450" cmpd="thickThi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Governance structure to coordinate work, data standards, applications, etc.</a:t>
              </a:r>
              <a:endParaRPr lang="ko-KR" altLang="en-US"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sp>
          <p:nvSpPr>
            <p:cNvPr id="32" name="모서리가 둥근 직사각형 33">
              <a:extLst>
                <a:ext uri="{FF2B5EF4-FFF2-40B4-BE49-F238E27FC236}">
                  <a16:creationId xmlns:a16="http://schemas.microsoft.com/office/drawing/2014/main" xmlns="" id="{6C2B7BE9-61F8-544E-8EA0-887ACA341AE4}"/>
                </a:ext>
              </a:extLst>
            </p:cNvPr>
            <p:cNvSpPr/>
            <p:nvPr/>
          </p:nvSpPr>
          <p:spPr>
            <a:xfrm>
              <a:off x="7985986" y="5155635"/>
              <a:ext cx="1634982" cy="1028138"/>
            </a:xfrm>
            <a:prstGeom prst="roundRect">
              <a:avLst>
                <a:gd name="adj" fmla="val 27778"/>
              </a:avLst>
            </a:prstGeom>
            <a:pattFill prst="dkUpDiag">
              <a:fgClr>
                <a:schemeClr val="tx1">
                  <a:lumMod val="65000"/>
                  <a:lumOff val="35000"/>
                </a:schemeClr>
              </a:fgClr>
              <a:bgClr>
                <a:srgbClr val="4B4B4B"/>
              </a:bgClr>
            </a:pattFill>
            <a:ln w="44450" cmpd="thickThi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Draft guidelines for developing national MSDIs.</a:t>
              </a:r>
              <a:endParaRPr lang="ko-KR" altLang="en-US"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33" name="그룹 109">
            <a:extLst>
              <a:ext uri="{FF2B5EF4-FFF2-40B4-BE49-F238E27FC236}">
                <a16:creationId xmlns:a16="http://schemas.microsoft.com/office/drawing/2014/main" xmlns="" id="{4CACDF45-1CC5-F34E-8CDF-F6947AB8BB57}"/>
              </a:ext>
            </a:extLst>
          </p:cNvPr>
          <p:cNvGrpSpPr/>
          <p:nvPr/>
        </p:nvGrpSpPr>
        <p:grpSpPr>
          <a:xfrm>
            <a:off x="5861154" y="5562983"/>
            <a:ext cx="304016" cy="299580"/>
            <a:chOff x="2636146" y="5321769"/>
            <a:chExt cx="211829" cy="215535"/>
          </a:xfrm>
        </p:grpSpPr>
        <p:sp>
          <p:nvSpPr>
            <p:cNvPr id="34" name="타원 110">
              <a:extLst>
                <a:ext uri="{FF2B5EF4-FFF2-40B4-BE49-F238E27FC236}">
                  <a16:creationId xmlns:a16="http://schemas.microsoft.com/office/drawing/2014/main" xmlns="" id="{6CD1CF79-619B-5C41-AC9E-9FCCADB27FF0}"/>
                </a:ext>
              </a:extLst>
            </p:cNvPr>
            <p:cNvSpPr/>
            <p:nvPr/>
          </p:nvSpPr>
          <p:spPr>
            <a:xfrm>
              <a:off x="2636146" y="5321769"/>
              <a:ext cx="211829" cy="215535"/>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scene3d>
                <a:camera prst="orthographicFront"/>
                <a:lightRig rig="threePt" dir="t"/>
              </a:scene3d>
              <a:sp3d>
                <a:bevelT w="1270"/>
              </a:sp3d>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151694" fontAlgn="base" latinLnBrk="0"/>
              <a:endParaRPr lang="ko-KR" altLang="en-US" sz="1403" dirty="0">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35" name="그룹 111">
              <a:extLst>
                <a:ext uri="{FF2B5EF4-FFF2-40B4-BE49-F238E27FC236}">
                  <a16:creationId xmlns:a16="http://schemas.microsoft.com/office/drawing/2014/main" xmlns="" id="{8E993D6B-628C-734B-98DF-D1B020D5DAB3}"/>
                </a:ext>
              </a:extLst>
            </p:cNvPr>
            <p:cNvGrpSpPr/>
            <p:nvPr/>
          </p:nvGrpSpPr>
          <p:grpSpPr>
            <a:xfrm>
              <a:off x="2677038" y="5365599"/>
              <a:ext cx="141637" cy="128657"/>
              <a:chOff x="4953016" y="4270753"/>
              <a:chExt cx="306392" cy="278308"/>
            </a:xfrm>
          </p:grpSpPr>
          <p:grpSp>
            <p:nvGrpSpPr>
              <p:cNvPr id="36" name="Group 229">
                <a:extLst>
                  <a:ext uri="{FF2B5EF4-FFF2-40B4-BE49-F238E27FC236}">
                    <a16:creationId xmlns:a16="http://schemas.microsoft.com/office/drawing/2014/main" xmlns="" id="{9DC90D54-6374-334B-A334-5F025E9B4433}"/>
                  </a:ext>
                </a:extLst>
              </p:cNvPr>
              <p:cNvGrpSpPr>
                <a:grpSpLocks/>
              </p:cNvGrpSpPr>
              <p:nvPr/>
            </p:nvGrpSpPr>
            <p:grpSpPr bwMode="auto">
              <a:xfrm>
                <a:off x="5097032" y="4270753"/>
                <a:ext cx="162376" cy="278308"/>
                <a:chOff x="2282" y="3757"/>
                <a:chExt cx="109" cy="164"/>
              </a:xfrm>
            </p:grpSpPr>
            <p:sp>
              <p:nvSpPr>
                <p:cNvPr id="54" name="Oval 111">
                  <a:extLst>
                    <a:ext uri="{FF2B5EF4-FFF2-40B4-BE49-F238E27FC236}">
                      <a16:creationId xmlns:a16="http://schemas.microsoft.com/office/drawing/2014/main" xmlns="" id="{1CE5C570-962C-B441-9962-0D85A8CA0F21}"/>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5" name="Oval 112">
                  <a:extLst>
                    <a:ext uri="{FF2B5EF4-FFF2-40B4-BE49-F238E27FC236}">
                      <a16:creationId xmlns:a16="http://schemas.microsoft.com/office/drawing/2014/main" xmlns="" id="{29A893FF-263F-4B4A-BC11-0E50D095847D}"/>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6" name="Oval 113">
                  <a:extLst>
                    <a:ext uri="{FF2B5EF4-FFF2-40B4-BE49-F238E27FC236}">
                      <a16:creationId xmlns:a16="http://schemas.microsoft.com/office/drawing/2014/main" xmlns="" id="{541AEAEC-F48E-E446-AF90-32A803208619}"/>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7" name="Oval 114">
                  <a:extLst>
                    <a:ext uri="{FF2B5EF4-FFF2-40B4-BE49-F238E27FC236}">
                      <a16:creationId xmlns:a16="http://schemas.microsoft.com/office/drawing/2014/main" xmlns="" id="{8333885E-87AE-0F4A-BE39-0D3470BD9E62}"/>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8" name="Oval 115">
                  <a:extLst>
                    <a:ext uri="{FF2B5EF4-FFF2-40B4-BE49-F238E27FC236}">
                      <a16:creationId xmlns:a16="http://schemas.microsoft.com/office/drawing/2014/main" xmlns="" id="{419D5FB8-47EE-474C-9CB2-884A9D369BDF}"/>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9" name="Oval 116">
                  <a:extLst>
                    <a:ext uri="{FF2B5EF4-FFF2-40B4-BE49-F238E27FC236}">
                      <a16:creationId xmlns:a16="http://schemas.microsoft.com/office/drawing/2014/main" xmlns="" id="{335A1FBC-494A-A940-8676-00A3F0EA35F7}"/>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0" name="Oval 117">
                  <a:extLst>
                    <a:ext uri="{FF2B5EF4-FFF2-40B4-BE49-F238E27FC236}">
                      <a16:creationId xmlns:a16="http://schemas.microsoft.com/office/drawing/2014/main" xmlns="" id="{619C3406-85E4-754E-A85F-ADDBD79EF239}"/>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1" name="Oval 118">
                  <a:extLst>
                    <a:ext uri="{FF2B5EF4-FFF2-40B4-BE49-F238E27FC236}">
                      <a16:creationId xmlns:a16="http://schemas.microsoft.com/office/drawing/2014/main" xmlns="" id="{F9B1BEA6-C066-9F43-94C7-7E95F084E1FF}"/>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2" name="Oval 119">
                  <a:extLst>
                    <a:ext uri="{FF2B5EF4-FFF2-40B4-BE49-F238E27FC236}">
                      <a16:creationId xmlns:a16="http://schemas.microsoft.com/office/drawing/2014/main" xmlns="" id="{5D6FBD87-4203-DB4C-9770-D87F59D93BD2}"/>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3" name="Oval 120">
                  <a:extLst>
                    <a:ext uri="{FF2B5EF4-FFF2-40B4-BE49-F238E27FC236}">
                      <a16:creationId xmlns:a16="http://schemas.microsoft.com/office/drawing/2014/main" xmlns="" id="{B51B9B6B-0114-EC4A-ACC5-C7431C3A54AB}"/>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4" name="Oval 121">
                  <a:extLst>
                    <a:ext uri="{FF2B5EF4-FFF2-40B4-BE49-F238E27FC236}">
                      <a16:creationId xmlns:a16="http://schemas.microsoft.com/office/drawing/2014/main" xmlns="" id="{D095FD33-22DA-924F-AEA2-1B06CD2E0E59}"/>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5" name="Oval 122">
                  <a:extLst>
                    <a:ext uri="{FF2B5EF4-FFF2-40B4-BE49-F238E27FC236}">
                      <a16:creationId xmlns:a16="http://schemas.microsoft.com/office/drawing/2014/main" xmlns="" id="{CA928617-BC38-2D46-840E-1D990225DD9E}"/>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6" name="Oval 123">
                  <a:extLst>
                    <a:ext uri="{FF2B5EF4-FFF2-40B4-BE49-F238E27FC236}">
                      <a16:creationId xmlns:a16="http://schemas.microsoft.com/office/drawing/2014/main" xmlns="" id="{DAA0D252-64B6-C240-876D-B539970ACD85}"/>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7" name="Oval 124">
                  <a:extLst>
                    <a:ext uri="{FF2B5EF4-FFF2-40B4-BE49-F238E27FC236}">
                      <a16:creationId xmlns:a16="http://schemas.microsoft.com/office/drawing/2014/main" xmlns="" id="{3564CB40-2DA9-514A-B48D-0418B9782CB1}"/>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8" name="Oval 125">
                  <a:extLst>
                    <a:ext uri="{FF2B5EF4-FFF2-40B4-BE49-F238E27FC236}">
                      <a16:creationId xmlns:a16="http://schemas.microsoft.com/office/drawing/2014/main" xmlns="" id="{40FACA4F-A60A-C54B-A99C-E1731A470978}"/>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69" name="Oval 126">
                  <a:extLst>
                    <a:ext uri="{FF2B5EF4-FFF2-40B4-BE49-F238E27FC236}">
                      <a16:creationId xmlns:a16="http://schemas.microsoft.com/office/drawing/2014/main" xmlns="" id="{E737A0AB-2FA6-E24E-8EAD-C3504B792A3C}"/>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37" name="Group 229">
                <a:extLst>
                  <a:ext uri="{FF2B5EF4-FFF2-40B4-BE49-F238E27FC236}">
                    <a16:creationId xmlns:a16="http://schemas.microsoft.com/office/drawing/2014/main" xmlns="" id="{9FF932B3-8822-3C46-883C-93D0FE0CEFF7}"/>
                  </a:ext>
                </a:extLst>
              </p:cNvPr>
              <p:cNvGrpSpPr>
                <a:grpSpLocks/>
              </p:cNvGrpSpPr>
              <p:nvPr/>
            </p:nvGrpSpPr>
            <p:grpSpPr bwMode="auto">
              <a:xfrm>
                <a:off x="4953016" y="4270753"/>
                <a:ext cx="162376" cy="278308"/>
                <a:chOff x="2282" y="3757"/>
                <a:chExt cx="109" cy="164"/>
              </a:xfrm>
            </p:grpSpPr>
            <p:sp>
              <p:nvSpPr>
                <p:cNvPr id="38" name="Oval 111">
                  <a:extLst>
                    <a:ext uri="{FF2B5EF4-FFF2-40B4-BE49-F238E27FC236}">
                      <a16:creationId xmlns:a16="http://schemas.microsoft.com/office/drawing/2014/main" xmlns="" id="{8342276E-DD9C-7442-AFBE-F73A447ADD8C}"/>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39" name="Oval 112">
                  <a:extLst>
                    <a:ext uri="{FF2B5EF4-FFF2-40B4-BE49-F238E27FC236}">
                      <a16:creationId xmlns:a16="http://schemas.microsoft.com/office/drawing/2014/main" xmlns="" id="{57BF840A-BB7B-F04F-A8C0-9AE3F8D0FDCC}"/>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0" name="Oval 113">
                  <a:extLst>
                    <a:ext uri="{FF2B5EF4-FFF2-40B4-BE49-F238E27FC236}">
                      <a16:creationId xmlns:a16="http://schemas.microsoft.com/office/drawing/2014/main" xmlns="" id="{5907CCBD-A17F-9147-964D-E53B8F11F2A8}"/>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1" name="Oval 114">
                  <a:extLst>
                    <a:ext uri="{FF2B5EF4-FFF2-40B4-BE49-F238E27FC236}">
                      <a16:creationId xmlns:a16="http://schemas.microsoft.com/office/drawing/2014/main" xmlns="" id="{1F232B5C-925E-F740-A079-B8BC363843EC}"/>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2" name="Oval 115">
                  <a:extLst>
                    <a:ext uri="{FF2B5EF4-FFF2-40B4-BE49-F238E27FC236}">
                      <a16:creationId xmlns:a16="http://schemas.microsoft.com/office/drawing/2014/main" xmlns="" id="{698802CB-33A2-914C-A870-4D7EF796AF40}"/>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3" name="Oval 116">
                  <a:extLst>
                    <a:ext uri="{FF2B5EF4-FFF2-40B4-BE49-F238E27FC236}">
                      <a16:creationId xmlns:a16="http://schemas.microsoft.com/office/drawing/2014/main" xmlns="" id="{CE5C26AC-BD39-AF4B-B524-91878BB2BB66}"/>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4" name="Oval 117">
                  <a:extLst>
                    <a:ext uri="{FF2B5EF4-FFF2-40B4-BE49-F238E27FC236}">
                      <a16:creationId xmlns:a16="http://schemas.microsoft.com/office/drawing/2014/main" xmlns="" id="{539F6EEC-E385-2C47-8B03-050EA115C4EA}"/>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5" name="Oval 118">
                  <a:extLst>
                    <a:ext uri="{FF2B5EF4-FFF2-40B4-BE49-F238E27FC236}">
                      <a16:creationId xmlns:a16="http://schemas.microsoft.com/office/drawing/2014/main" xmlns="" id="{3DBC62C3-04DD-6947-B055-DBEB5D8A8F67}"/>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6" name="Oval 119">
                  <a:extLst>
                    <a:ext uri="{FF2B5EF4-FFF2-40B4-BE49-F238E27FC236}">
                      <a16:creationId xmlns:a16="http://schemas.microsoft.com/office/drawing/2014/main" xmlns="" id="{B335322D-A2AD-D94A-9CB4-C3DF37E68E2E}"/>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7" name="Oval 120">
                  <a:extLst>
                    <a:ext uri="{FF2B5EF4-FFF2-40B4-BE49-F238E27FC236}">
                      <a16:creationId xmlns:a16="http://schemas.microsoft.com/office/drawing/2014/main" xmlns="" id="{C3ADFA92-575C-DF41-992C-D6874C47F781}"/>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8" name="Oval 121">
                  <a:extLst>
                    <a:ext uri="{FF2B5EF4-FFF2-40B4-BE49-F238E27FC236}">
                      <a16:creationId xmlns:a16="http://schemas.microsoft.com/office/drawing/2014/main" xmlns="" id="{FE677CDB-3D28-8A4D-B8A6-39E8A289ABD5}"/>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49" name="Oval 122">
                  <a:extLst>
                    <a:ext uri="{FF2B5EF4-FFF2-40B4-BE49-F238E27FC236}">
                      <a16:creationId xmlns:a16="http://schemas.microsoft.com/office/drawing/2014/main" xmlns="" id="{0C5CA134-CF6F-D040-8842-CF8198A32C66}"/>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0" name="Oval 123">
                  <a:extLst>
                    <a:ext uri="{FF2B5EF4-FFF2-40B4-BE49-F238E27FC236}">
                      <a16:creationId xmlns:a16="http://schemas.microsoft.com/office/drawing/2014/main" xmlns="" id="{49EC4618-EF39-2641-A075-1F9567BA7413}"/>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1" name="Oval 124">
                  <a:extLst>
                    <a:ext uri="{FF2B5EF4-FFF2-40B4-BE49-F238E27FC236}">
                      <a16:creationId xmlns:a16="http://schemas.microsoft.com/office/drawing/2014/main" xmlns="" id="{6DA46018-EBF9-9C4D-8D34-D595C79B803C}"/>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2" name="Oval 125">
                  <a:extLst>
                    <a:ext uri="{FF2B5EF4-FFF2-40B4-BE49-F238E27FC236}">
                      <a16:creationId xmlns:a16="http://schemas.microsoft.com/office/drawing/2014/main" xmlns="" id="{EA2E2E59-FF00-134B-ACB0-2F6AE472D9C7}"/>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53" name="Oval 126">
                  <a:extLst>
                    <a:ext uri="{FF2B5EF4-FFF2-40B4-BE49-F238E27FC236}">
                      <a16:creationId xmlns:a16="http://schemas.microsoft.com/office/drawing/2014/main" xmlns="" id="{517B54C3-48E2-444F-98A5-5A6DFA185889}"/>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grpSp>
      <p:pic>
        <p:nvPicPr>
          <p:cNvPr id="70" name="Picture 69">
            <a:extLst>
              <a:ext uri="{FF2B5EF4-FFF2-40B4-BE49-F238E27FC236}">
                <a16:creationId xmlns:a16="http://schemas.microsoft.com/office/drawing/2014/main" xmlns="" id="{80C4C7A5-B8A5-534A-BABA-DE4E407F3EB1}"/>
              </a:ext>
            </a:extLst>
          </p:cNvPr>
          <p:cNvPicPr>
            <a:picLocks noChangeAspect="1"/>
          </p:cNvPicPr>
          <p:nvPr/>
        </p:nvPicPr>
        <p:blipFill>
          <a:blip r:embed="rId5" cstate="print"/>
          <a:stretch>
            <a:fillRect/>
          </a:stretch>
        </p:blipFill>
        <p:spPr>
          <a:xfrm>
            <a:off x="302318" y="2068680"/>
            <a:ext cx="4639727" cy="2706507"/>
          </a:xfrm>
          <a:prstGeom prst="rect">
            <a:avLst/>
          </a:prstGeom>
        </p:spPr>
      </p:pic>
      <p:sp>
        <p:nvSpPr>
          <p:cNvPr id="71" name="모서리가 둥근 직사각형 29">
            <a:extLst>
              <a:ext uri="{FF2B5EF4-FFF2-40B4-BE49-F238E27FC236}">
                <a16:creationId xmlns:a16="http://schemas.microsoft.com/office/drawing/2014/main" xmlns="" id="{BF844806-16B5-6848-8A7F-26FF8CD398B2}"/>
              </a:ext>
            </a:extLst>
          </p:cNvPr>
          <p:cNvSpPr/>
          <p:nvPr/>
        </p:nvSpPr>
        <p:spPr>
          <a:xfrm>
            <a:off x="379673" y="5190818"/>
            <a:ext cx="1555946" cy="1028138"/>
          </a:xfrm>
          <a:prstGeom prst="roundRect">
            <a:avLst>
              <a:gd name="adj" fmla="val 27778"/>
            </a:avLst>
          </a:prstGeom>
          <a:pattFill prst="dkUpDiag">
            <a:fgClr>
              <a:schemeClr val="tx1">
                <a:lumMod val="65000"/>
                <a:lumOff val="35000"/>
              </a:schemeClr>
            </a:fgClr>
            <a:bgClr>
              <a:srgbClr val="4B4B4B"/>
            </a:bgClr>
          </a:pattFill>
          <a:ln w="44450" cmpd="thickThi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Identify user’s needs and end user applications </a:t>
            </a:r>
            <a:endParaRPr lang="ko-KR" altLang="en-US"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sp>
        <p:nvSpPr>
          <p:cNvPr id="72" name="모서리가 둥근 직사각형 29">
            <a:extLst>
              <a:ext uri="{FF2B5EF4-FFF2-40B4-BE49-F238E27FC236}">
                <a16:creationId xmlns:a16="http://schemas.microsoft.com/office/drawing/2014/main" xmlns="" id="{60566846-7B59-AD43-BD0A-B93D73DCBCA5}"/>
              </a:ext>
            </a:extLst>
          </p:cNvPr>
          <p:cNvSpPr/>
          <p:nvPr/>
        </p:nvSpPr>
        <p:spPr>
          <a:xfrm>
            <a:off x="2150777" y="5189703"/>
            <a:ext cx="1555946" cy="1028138"/>
          </a:xfrm>
          <a:prstGeom prst="roundRect">
            <a:avLst>
              <a:gd name="adj" fmla="val 27778"/>
            </a:avLst>
          </a:prstGeom>
          <a:pattFill prst="dkUpDiag">
            <a:fgClr>
              <a:schemeClr val="tx1">
                <a:lumMod val="65000"/>
                <a:lumOff val="35000"/>
              </a:schemeClr>
            </a:fgClr>
            <a:bgClr>
              <a:srgbClr val="4B4B4B"/>
            </a:bgClr>
          </a:pattFill>
          <a:ln w="44450" cmpd="thickThi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Develop a roadmap</a:t>
            </a:r>
          </a:p>
          <a:p>
            <a:pPr algn="ctr"/>
            <a:r>
              <a:rPr lang="en-US" altLang="ko-KR"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for the EAHC</a:t>
            </a:r>
            <a:endParaRPr lang="ko-KR" altLang="en-US" sz="1500" b="1" spc="-100" dirty="0">
              <a:ln>
                <a:solidFill>
                  <a:schemeClr val="accent1">
                    <a:alpha val="0"/>
                  </a:schemeClr>
                </a:solidFill>
              </a:ln>
              <a:solidFill>
                <a:schemeClr val="bg1"/>
              </a:solidFill>
              <a:latin typeface="Arial" panose="020B0604020202020204" pitchFamily="34" charset="0"/>
              <a:ea typeface="돋움" panose="020B0600000101010101" pitchFamily="50" charset="-127"/>
              <a:cs typeface="Arial" panose="020B0604020202020204" pitchFamily="34" charset="0"/>
            </a:endParaRPr>
          </a:p>
        </p:txBody>
      </p:sp>
      <p:grpSp>
        <p:nvGrpSpPr>
          <p:cNvPr id="73" name="그룹 35">
            <a:extLst>
              <a:ext uri="{FF2B5EF4-FFF2-40B4-BE49-F238E27FC236}">
                <a16:creationId xmlns:a16="http://schemas.microsoft.com/office/drawing/2014/main" xmlns="" id="{D24E9300-C2E3-9C4B-8F94-A8B6CCB10791}"/>
              </a:ext>
            </a:extLst>
          </p:cNvPr>
          <p:cNvGrpSpPr/>
          <p:nvPr/>
        </p:nvGrpSpPr>
        <p:grpSpPr>
          <a:xfrm>
            <a:off x="1891190" y="5568481"/>
            <a:ext cx="304016" cy="299580"/>
            <a:chOff x="2636146" y="5321769"/>
            <a:chExt cx="211829" cy="215535"/>
          </a:xfrm>
        </p:grpSpPr>
        <p:sp>
          <p:nvSpPr>
            <p:cNvPr id="74" name="타원 36">
              <a:extLst>
                <a:ext uri="{FF2B5EF4-FFF2-40B4-BE49-F238E27FC236}">
                  <a16:creationId xmlns:a16="http://schemas.microsoft.com/office/drawing/2014/main" xmlns="" id="{EEC43151-06C5-7244-9881-1F612BE5578E}"/>
                </a:ext>
              </a:extLst>
            </p:cNvPr>
            <p:cNvSpPr/>
            <p:nvPr/>
          </p:nvSpPr>
          <p:spPr>
            <a:xfrm>
              <a:off x="2636146" y="5321769"/>
              <a:ext cx="211829" cy="215535"/>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scene3d>
                <a:camera prst="orthographicFront"/>
                <a:lightRig rig="threePt" dir="t"/>
              </a:scene3d>
              <a:sp3d>
                <a:bevelT w="1270"/>
              </a:sp3d>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151694" fontAlgn="base" latinLnBrk="0"/>
              <a:endParaRPr lang="ko-KR" altLang="en-US" sz="1403" dirty="0">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75" name="그룹 37">
              <a:extLst>
                <a:ext uri="{FF2B5EF4-FFF2-40B4-BE49-F238E27FC236}">
                  <a16:creationId xmlns:a16="http://schemas.microsoft.com/office/drawing/2014/main" xmlns="" id="{31B52BE2-99AE-DC4C-9557-C7120C967B85}"/>
                </a:ext>
              </a:extLst>
            </p:cNvPr>
            <p:cNvGrpSpPr/>
            <p:nvPr/>
          </p:nvGrpSpPr>
          <p:grpSpPr>
            <a:xfrm>
              <a:off x="2677038" y="5365599"/>
              <a:ext cx="141637" cy="128657"/>
              <a:chOff x="4953016" y="4270753"/>
              <a:chExt cx="306392" cy="278308"/>
            </a:xfrm>
          </p:grpSpPr>
          <p:grpSp>
            <p:nvGrpSpPr>
              <p:cNvPr id="76" name="Group 229">
                <a:extLst>
                  <a:ext uri="{FF2B5EF4-FFF2-40B4-BE49-F238E27FC236}">
                    <a16:creationId xmlns:a16="http://schemas.microsoft.com/office/drawing/2014/main" xmlns="" id="{2866AD4C-DAEA-8D4C-B6CE-DB0632B2640F}"/>
                  </a:ext>
                </a:extLst>
              </p:cNvPr>
              <p:cNvGrpSpPr>
                <a:grpSpLocks/>
              </p:cNvGrpSpPr>
              <p:nvPr/>
            </p:nvGrpSpPr>
            <p:grpSpPr bwMode="auto">
              <a:xfrm>
                <a:off x="5097032" y="4270753"/>
                <a:ext cx="162376" cy="278308"/>
                <a:chOff x="2282" y="3757"/>
                <a:chExt cx="109" cy="164"/>
              </a:xfrm>
            </p:grpSpPr>
            <p:sp>
              <p:nvSpPr>
                <p:cNvPr id="94" name="Oval 111">
                  <a:extLst>
                    <a:ext uri="{FF2B5EF4-FFF2-40B4-BE49-F238E27FC236}">
                      <a16:creationId xmlns:a16="http://schemas.microsoft.com/office/drawing/2014/main" xmlns="" id="{8774FBB3-7260-E24E-8581-8A8DDAB60234}"/>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5" name="Oval 112">
                  <a:extLst>
                    <a:ext uri="{FF2B5EF4-FFF2-40B4-BE49-F238E27FC236}">
                      <a16:creationId xmlns:a16="http://schemas.microsoft.com/office/drawing/2014/main" xmlns="" id="{97C27261-6EF2-5A4C-9787-940D56BB494B}"/>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6" name="Oval 113">
                  <a:extLst>
                    <a:ext uri="{FF2B5EF4-FFF2-40B4-BE49-F238E27FC236}">
                      <a16:creationId xmlns:a16="http://schemas.microsoft.com/office/drawing/2014/main" xmlns="" id="{60F22547-6D4F-C742-A997-63F3CA7689E4}"/>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7" name="Oval 114">
                  <a:extLst>
                    <a:ext uri="{FF2B5EF4-FFF2-40B4-BE49-F238E27FC236}">
                      <a16:creationId xmlns:a16="http://schemas.microsoft.com/office/drawing/2014/main" xmlns="" id="{19FD687C-54FA-E242-AC92-2B46FDDF0F16}"/>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8" name="Oval 115">
                  <a:extLst>
                    <a:ext uri="{FF2B5EF4-FFF2-40B4-BE49-F238E27FC236}">
                      <a16:creationId xmlns:a16="http://schemas.microsoft.com/office/drawing/2014/main" xmlns="" id="{B04D4716-358D-9F4D-A132-0E70A8238557}"/>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9" name="Oval 116">
                  <a:extLst>
                    <a:ext uri="{FF2B5EF4-FFF2-40B4-BE49-F238E27FC236}">
                      <a16:creationId xmlns:a16="http://schemas.microsoft.com/office/drawing/2014/main" xmlns="" id="{8ABFE5EB-181C-9347-8B5F-8C77AAF31F18}"/>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0" name="Oval 117">
                  <a:extLst>
                    <a:ext uri="{FF2B5EF4-FFF2-40B4-BE49-F238E27FC236}">
                      <a16:creationId xmlns:a16="http://schemas.microsoft.com/office/drawing/2014/main" xmlns="" id="{4DDE95B0-D8E6-F54B-86E7-2D5952491A07}"/>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1" name="Oval 118">
                  <a:extLst>
                    <a:ext uri="{FF2B5EF4-FFF2-40B4-BE49-F238E27FC236}">
                      <a16:creationId xmlns:a16="http://schemas.microsoft.com/office/drawing/2014/main" xmlns="" id="{00880CB1-8C6F-2D44-8564-CA9487B75A24}"/>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2" name="Oval 119">
                  <a:extLst>
                    <a:ext uri="{FF2B5EF4-FFF2-40B4-BE49-F238E27FC236}">
                      <a16:creationId xmlns:a16="http://schemas.microsoft.com/office/drawing/2014/main" xmlns="" id="{07D75199-F136-194D-973C-40FA0B5B1ACA}"/>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3" name="Oval 120">
                  <a:extLst>
                    <a:ext uri="{FF2B5EF4-FFF2-40B4-BE49-F238E27FC236}">
                      <a16:creationId xmlns:a16="http://schemas.microsoft.com/office/drawing/2014/main" xmlns="" id="{40EF171D-B7B3-194C-83D2-6BED8254488D}"/>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4" name="Oval 121">
                  <a:extLst>
                    <a:ext uri="{FF2B5EF4-FFF2-40B4-BE49-F238E27FC236}">
                      <a16:creationId xmlns:a16="http://schemas.microsoft.com/office/drawing/2014/main" xmlns="" id="{ADCAB4F9-BB56-8F45-A803-DBCB9CD18408}"/>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5" name="Oval 122">
                  <a:extLst>
                    <a:ext uri="{FF2B5EF4-FFF2-40B4-BE49-F238E27FC236}">
                      <a16:creationId xmlns:a16="http://schemas.microsoft.com/office/drawing/2014/main" xmlns="" id="{9BF4E783-CC23-D941-B1D0-E4C7CA744391}"/>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6" name="Oval 123">
                  <a:extLst>
                    <a:ext uri="{FF2B5EF4-FFF2-40B4-BE49-F238E27FC236}">
                      <a16:creationId xmlns:a16="http://schemas.microsoft.com/office/drawing/2014/main" xmlns="" id="{7907B3F1-651C-6448-8753-028F01A2B85B}"/>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7" name="Oval 124">
                  <a:extLst>
                    <a:ext uri="{FF2B5EF4-FFF2-40B4-BE49-F238E27FC236}">
                      <a16:creationId xmlns:a16="http://schemas.microsoft.com/office/drawing/2014/main" xmlns="" id="{CC4B1B00-EED4-E043-945A-5BCD4836E736}"/>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8" name="Oval 125">
                  <a:extLst>
                    <a:ext uri="{FF2B5EF4-FFF2-40B4-BE49-F238E27FC236}">
                      <a16:creationId xmlns:a16="http://schemas.microsoft.com/office/drawing/2014/main" xmlns="" id="{F8C233C4-83D5-0F4F-B53D-6FBDAEE5684D}"/>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09" name="Oval 126">
                  <a:extLst>
                    <a:ext uri="{FF2B5EF4-FFF2-40B4-BE49-F238E27FC236}">
                      <a16:creationId xmlns:a16="http://schemas.microsoft.com/office/drawing/2014/main" xmlns="" id="{AAA3EF35-E624-DC46-B2F1-A1970DFC2D6C}"/>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77" name="Group 229">
                <a:extLst>
                  <a:ext uri="{FF2B5EF4-FFF2-40B4-BE49-F238E27FC236}">
                    <a16:creationId xmlns:a16="http://schemas.microsoft.com/office/drawing/2014/main" xmlns="" id="{FD790CB5-628A-594F-8EB3-ECD3E99A772F}"/>
                  </a:ext>
                </a:extLst>
              </p:cNvPr>
              <p:cNvGrpSpPr>
                <a:grpSpLocks/>
              </p:cNvGrpSpPr>
              <p:nvPr/>
            </p:nvGrpSpPr>
            <p:grpSpPr bwMode="auto">
              <a:xfrm>
                <a:off x="4953016" y="4270753"/>
                <a:ext cx="162376" cy="278308"/>
                <a:chOff x="2282" y="3757"/>
                <a:chExt cx="109" cy="164"/>
              </a:xfrm>
            </p:grpSpPr>
            <p:sp>
              <p:nvSpPr>
                <p:cNvPr id="78" name="Oval 111">
                  <a:extLst>
                    <a:ext uri="{FF2B5EF4-FFF2-40B4-BE49-F238E27FC236}">
                      <a16:creationId xmlns:a16="http://schemas.microsoft.com/office/drawing/2014/main" xmlns="" id="{3E1C6CDF-EAA4-1142-ABCE-271B55F730DF}"/>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79" name="Oval 112">
                  <a:extLst>
                    <a:ext uri="{FF2B5EF4-FFF2-40B4-BE49-F238E27FC236}">
                      <a16:creationId xmlns:a16="http://schemas.microsoft.com/office/drawing/2014/main" xmlns="" id="{F02FB9DB-9E85-4E4D-BBCB-ECBC9DDA1C47}"/>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0" name="Oval 113">
                  <a:extLst>
                    <a:ext uri="{FF2B5EF4-FFF2-40B4-BE49-F238E27FC236}">
                      <a16:creationId xmlns:a16="http://schemas.microsoft.com/office/drawing/2014/main" xmlns="" id="{9CD58A1D-F36B-BE4C-B084-A2B2CA93A7EB}"/>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1" name="Oval 114">
                  <a:extLst>
                    <a:ext uri="{FF2B5EF4-FFF2-40B4-BE49-F238E27FC236}">
                      <a16:creationId xmlns:a16="http://schemas.microsoft.com/office/drawing/2014/main" xmlns="" id="{3FA10FC6-4A79-084B-903E-0D6BCC54A453}"/>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2" name="Oval 115">
                  <a:extLst>
                    <a:ext uri="{FF2B5EF4-FFF2-40B4-BE49-F238E27FC236}">
                      <a16:creationId xmlns:a16="http://schemas.microsoft.com/office/drawing/2014/main" xmlns="" id="{A0EB9CF4-FB1C-B84F-AD81-95003361CA11}"/>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3" name="Oval 116">
                  <a:extLst>
                    <a:ext uri="{FF2B5EF4-FFF2-40B4-BE49-F238E27FC236}">
                      <a16:creationId xmlns:a16="http://schemas.microsoft.com/office/drawing/2014/main" xmlns="" id="{A714C855-F3CD-BF42-A9EE-AEDCCBE0B3C9}"/>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4" name="Oval 117">
                  <a:extLst>
                    <a:ext uri="{FF2B5EF4-FFF2-40B4-BE49-F238E27FC236}">
                      <a16:creationId xmlns:a16="http://schemas.microsoft.com/office/drawing/2014/main" xmlns="" id="{3C4C1C50-B582-C349-A557-E7B4C14201FB}"/>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5" name="Oval 118">
                  <a:extLst>
                    <a:ext uri="{FF2B5EF4-FFF2-40B4-BE49-F238E27FC236}">
                      <a16:creationId xmlns:a16="http://schemas.microsoft.com/office/drawing/2014/main" xmlns="" id="{271A1315-2B32-1749-8983-72FFE2AAEAF7}"/>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6" name="Oval 119">
                  <a:extLst>
                    <a:ext uri="{FF2B5EF4-FFF2-40B4-BE49-F238E27FC236}">
                      <a16:creationId xmlns:a16="http://schemas.microsoft.com/office/drawing/2014/main" xmlns="" id="{ED5C1242-38F9-C142-992F-B1EDFC5FAEDE}"/>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7" name="Oval 120">
                  <a:extLst>
                    <a:ext uri="{FF2B5EF4-FFF2-40B4-BE49-F238E27FC236}">
                      <a16:creationId xmlns:a16="http://schemas.microsoft.com/office/drawing/2014/main" xmlns="" id="{5903AC35-D362-3A4F-AEDE-E4179F9DB5A0}"/>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8" name="Oval 121">
                  <a:extLst>
                    <a:ext uri="{FF2B5EF4-FFF2-40B4-BE49-F238E27FC236}">
                      <a16:creationId xmlns:a16="http://schemas.microsoft.com/office/drawing/2014/main" xmlns="" id="{C9C8B463-EF7A-0746-A2A5-5BC9FF000250}"/>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89" name="Oval 122">
                  <a:extLst>
                    <a:ext uri="{FF2B5EF4-FFF2-40B4-BE49-F238E27FC236}">
                      <a16:creationId xmlns:a16="http://schemas.microsoft.com/office/drawing/2014/main" xmlns="" id="{5A8E3D3E-88FA-234C-B661-27CB16445017}"/>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0" name="Oval 123">
                  <a:extLst>
                    <a:ext uri="{FF2B5EF4-FFF2-40B4-BE49-F238E27FC236}">
                      <a16:creationId xmlns:a16="http://schemas.microsoft.com/office/drawing/2014/main" xmlns="" id="{1BF9D3BC-8D5E-A746-BDB0-2883D503B25F}"/>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1" name="Oval 124">
                  <a:extLst>
                    <a:ext uri="{FF2B5EF4-FFF2-40B4-BE49-F238E27FC236}">
                      <a16:creationId xmlns:a16="http://schemas.microsoft.com/office/drawing/2014/main" xmlns="" id="{214A0EB9-1124-254A-A016-82D195D0BA3D}"/>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2" name="Oval 125">
                  <a:extLst>
                    <a:ext uri="{FF2B5EF4-FFF2-40B4-BE49-F238E27FC236}">
                      <a16:creationId xmlns:a16="http://schemas.microsoft.com/office/drawing/2014/main" xmlns="" id="{4A8C18F4-4074-BA4E-8631-619CE8939A29}"/>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93" name="Oval 126">
                  <a:extLst>
                    <a:ext uri="{FF2B5EF4-FFF2-40B4-BE49-F238E27FC236}">
                      <a16:creationId xmlns:a16="http://schemas.microsoft.com/office/drawing/2014/main" xmlns="" id="{8B1A5ADB-4F47-2A4B-97DF-AAC49CEC0808}"/>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grpSp>
      <p:grpSp>
        <p:nvGrpSpPr>
          <p:cNvPr id="110" name="그룹 72">
            <a:extLst>
              <a:ext uri="{FF2B5EF4-FFF2-40B4-BE49-F238E27FC236}">
                <a16:creationId xmlns:a16="http://schemas.microsoft.com/office/drawing/2014/main" xmlns="" id="{9577F5A7-0AF3-4C4C-A123-A521EC7D0ED1}"/>
              </a:ext>
            </a:extLst>
          </p:cNvPr>
          <p:cNvGrpSpPr/>
          <p:nvPr/>
        </p:nvGrpSpPr>
        <p:grpSpPr>
          <a:xfrm>
            <a:off x="3670185" y="5519914"/>
            <a:ext cx="304016" cy="299580"/>
            <a:chOff x="2636146" y="5321769"/>
            <a:chExt cx="211829" cy="215535"/>
          </a:xfrm>
        </p:grpSpPr>
        <p:sp>
          <p:nvSpPr>
            <p:cNvPr id="111" name="타원 73">
              <a:extLst>
                <a:ext uri="{FF2B5EF4-FFF2-40B4-BE49-F238E27FC236}">
                  <a16:creationId xmlns:a16="http://schemas.microsoft.com/office/drawing/2014/main" xmlns="" id="{35FE023F-9FD1-3C4B-BF99-A3A1A77C06CD}"/>
                </a:ext>
              </a:extLst>
            </p:cNvPr>
            <p:cNvSpPr/>
            <p:nvPr/>
          </p:nvSpPr>
          <p:spPr>
            <a:xfrm>
              <a:off x="2636146" y="5321769"/>
              <a:ext cx="211829" cy="215535"/>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scene3d>
                <a:camera prst="orthographicFront"/>
                <a:lightRig rig="threePt" dir="t"/>
              </a:scene3d>
              <a:sp3d>
                <a:bevelT w="1270"/>
              </a:sp3d>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151694" fontAlgn="base" latinLnBrk="0"/>
              <a:endParaRPr lang="ko-KR" altLang="en-US" sz="1403" dirty="0">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112" name="그룹 74">
              <a:extLst>
                <a:ext uri="{FF2B5EF4-FFF2-40B4-BE49-F238E27FC236}">
                  <a16:creationId xmlns:a16="http://schemas.microsoft.com/office/drawing/2014/main" xmlns="" id="{016A7F0E-8CCF-5049-853F-CFB6B9340608}"/>
                </a:ext>
              </a:extLst>
            </p:cNvPr>
            <p:cNvGrpSpPr/>
            <p:nvPr/>
          </p:nvGrpSpPr>
          <p:grpSpPr>
            <a:xfrm>
              <a:off x="2677038" y="5365599"/>
              <a:ext cx="141637" cy="128657"/>
              <a:chOff x="4953016" y="4270753"/>
              <a:chExt cx="306392" cy="278308"/>
            </a:xfrm>
          </p:grpSpPr>
          <p:grpSp>
            <p:nvGrpSpPr>
              <p:cNvPr id="113" name="Group 229">
                <a:extLst>
                  <a:ext uri="{FF2B5EF4-FFF2-40B4-BE49-F238E27FC236}">
                    <a16:creationId xmlns:a16="http://schemas.microsoft.com/office/drawing/2014/main" xmlns="" id="{7FA1EC1F-87DF-CC4E-89B6-9DC54DFE0C6A}"/>
                  </a:ext>
                </a:extLst>
              </p:cNvPr>
              <p:cNvGrpSpPr>
                <a:grpSpLocks/>
              </p:cNvGrpSpPr>
              <p:nvPr/>
            </p:nvGrpSpPr>
            <p:grpSpPr bwMode="auto">
              <a:xfrm>
                <a:off x="5097032" y="4270753"/>
                <a:ext cx="162376" cy="278308"/>
                <a:chOff x="2282" y="3757"/>
                <a:chExt cx="109" cy="164"/>
              </a:xfrm>
            </p:grpSpPr>
            <p:sp>
              <p:nvSpPr>
                <p:cNvPr id="131" name="Oval 111">
                  <a:extLst>
                    <a:ext uri="{FF2B5EF4-FFF2-40B4-BE49-F238E27FC236}">
                      <a16:creationId xmlns:a16="http://schemas.microsoft.com/office/drawing/2014/main" xmlns="" id="{12F1B63F-F67D-864E-AF4D-08D544F3B12D}"/>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2" name="Oval 112">
                  <a:extLst>
                    <a:ext uri="{FF2B5EF4-FFF2-40B4-BE49-F238E27FC236}">
                      <a16:creationId xmlns:a16="http://schemas.microsoft.com/office/drawing/2014/main" xmlns="" id="{C0996862-4D41-6342-B683-378B0CFF6350}"/>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3" name="Oval 113">
                  <a:extLst>
                    <a:ext uri="{FF2B5EF4-FFF2-40B4-BE49-F238E27FC236}">
                      <a16:creationId xmlns:a16="http://schemas.microsoft.com/office/drawing/2014/main" xmlns="" id="{598D95F0-3ECB-E94B-85F6-6488C72359E1}"/>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4" name="Oval 114">
                  <a:extLst>
                    <a:ext uri="{FF2B5EF4-FFF2-40B4-BE49-F238E27FC236}">
                      <a16:creationId xmlns:a16="http://schemas.microsoft.com/office/drawing/2014/main" xmlns="" id="{DC995051-1999-4641-A264-8664D9C7966F}"/>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5" name="Oval 115">
                  <a:extLst>
                    <a:ext uri="{FF2B5EF4-FFF2-40B4-BE49-F238E27FC236}">
                      <a16:creationId xmlns:a16="http://schemas.microsoft.com/office/drawing/2014/main" xmlns="" id="{1B3CEED0-DDB7-A04F-8B27-B200C193C624}"/>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6" name="Oval 116">
                  <a:extLst>
                    <a:ext uri="{FF2B5EF4-FFF2-40B4-BE49-F238E27FC236}">
                      <a16:creationId xmlns:a16="http://schemas.microsoft.com/office/drawing/2014/main" xmlns="" id="{95C77279-4042-484E-BC2C-C7FEA3C664C7}"/>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7" name="Oval 117">
                  <a:extLst>
                    <a:ext uri="{FF2B5EF4-FFF2-40B4-BE49-F238E27FC236}">
                      <a16:creationId xmlns:a16="http://schemas.microsoft.com/office/drawing/2014/main" xmlns="" id="{DA68EE0B-CC09-7A46-A3FF-B07C6537CD94}"/>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8" name="Oval 118">
                  <a:extLst>
                    <a:ext uri="{FF2B5EF4-FFF2-40B4-BE49-F238E27FC236}">
                      <a16:creationId xmlns:a16="http://schemas.microsoft.com/office/drawing/2014/main" xmlns="" id="{345560C1-8BDD-4B41-B312-34DD71A88563}"/>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9" name="Oval 119">
                  <a:extLst>
                    <a:ext uri="{FF2B5EF4-FFF2-40B4-BE49-F238E27FC236}">
                      <a16:creationId xmlns:a16="http://schemas.microsoft.com/office/drawing/2014/main" xmlns="" id="{C48173CC-4EB6-ED4E-8510-23C4386589EE}"/>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0" name="Oval 120">
                  <a:extLst>
                    <a:ext uri="{FF2B5EF4-FFF2-40B4-BE49-F238E27FC236}">
                      <a16:creationId xmlns:a16="http://schemas.microsoft.com/office/drawing/2014/main" xmlns="" id="{60AC0B95-42A1-E241-9FDD-BC4FE0ED3E1C}"/>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1" name="Oval 121">
                  <a:extLst>
                    <a:ext uri="{FF2B5EF4-FFF2-40B4-BE49-F238E27FC236}">
                      <a16:creationId xmlns:a16="http://schemas.microsoft.com/office/drawing/2014/main" xmlns="" id="{AE4F30F7-5D75-BB47-A8E2-B48D164A336B}"/>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2" name="Oval 122">
                  <a:extLst>
                    <a:ext uri="{FF2B5EF4-FFF2-40B4-BE49-F238E27FC236}">
                      <a16:creationId xmlns:a16="http://schemas.microsoft.com/office/drawing/2014/main" xmlns="" id="{90453222-5AA4-6B45-8376-CA56096AC76F}"/>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3" name="Oval 123">
                  <a:extLst>
                    <a:ext uri="{FF2B5EF4-FFF2-40B4-BE49-F238E27FC236}">
                      <a16:creationId xmlns:a16="http://schemas.microsoft.com/office/drawing/2014/main" xmlns="" id="{BB8F8229-DDE7-254F-8608-E55961E43032}"/>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4" name="Oval 124">
                  <a:extLst>
                    <a:ext uri="{FF2B5EF4-FFF2-40B4-BE49-F238E27FC236}">
                      <a16:creationId xmlns:a16="http://schemas.microsoft.com/office/drawing/2014/main" xmlns="" id="{FFD90A23-B54D-204A-8504-CDD1F8DCF6DA}"/>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5" name="Oval 125">
                  <a:extLst>
                    <a:ext uri="{FF2B5EF4-FFF2-40B4-BE49-F238E27FC236}">
                      <a16:creationId xmlns:a16="http://schemas.microsoft.com/office/drawing/2014/main" xmlns="" id="{CEB92DA2-0D93-8545-9BFE-466435D53A06}"/>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46" name="Oval 126">
                  <a:extLst>
                    <a:ext uri="{FF2B5EF4-FFF2-40B4-BE49-F238E27FC236}">
                      <a16:creationId xmlns:a16="http://schemas.microsoft.com/office/drawing/2014/main" xmlns="" id="{A3ADFD9A-5850-A249-835B-42F50A435DDD}"/>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114" name="Group 229">
                <a:extLst>
                  <a:ext uri="{FF2B5EF4-FFF2-40B4-BE49-F238E27FC236}">
                    <a16:creationId xmlns:a16="http://schemas.microsoft.com/office/drawing/2014/main" xmlns="" id="{C681E301-4BA2-A44C-9B7D-F654DA8A932E}"/>
                  </a:ext>
                </a:extLst>
              </p:cNvPr>
              <p:cNvGrpSpPr>
                <a:grpSpLocks/>
              </p:cNvGrpSpPr>
              <p:nvPr/>
            </p:nvGrpSpPr>
            <p:grpSpPr bwMode="auto">
              <a:xfrm>
                <a:off x="4953016" y="4270753"/>
                <a:ext cx="162376" cy="278308"/>
                <a:chOff x="2282" y="3757"/>
                <a:chExt cx="109" cy="164"/>
              </a:xfrm>
            </p:grpSpPr>
            <p:sp>
              <p:nvSpPr>
                <p:cNvPr id="115" name="Oval 111">
                  <a:extLst>
                    <a:ext uri="{FF2B5EF4-FFF2-40B4-BE49-F238E27FC236}">
                      <a16:creationId xmlns:a16="http://schemas.microsoft.com/office/drawing/2014/main" xmlns="" id="{48DC2883-F8EF-704B-AB21-954E2D68F89E}"/>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16" name="Oval 112">
                  <a:extLst>
                    <a:ext uri="{FF2B5EF4-FFF2-40B4-BE49-F238E27FC236}">
                      <a16:creationId xmlns:a16="http://schemas.microsoft.com/office/drawing/2014/main" xmlns="" id="{C73D3F57-E624-FB49-B452-F37E70C0B69A}"/>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17" name="Oval 113">
                  <a:extLst>
                    <a:ext uri="{FF2B5EF4-FFF2-40B4-BE49-F238E27FC236}">
                      <a16:creationId xmlns:a16="http://schemas.microsoft.com/office/drawing/2014/main" xmlns="" id="{8434ADED-7E7D-114A-9F2B-EE7ECB551A4C}"/>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18" name="Oval 114">
                  <a:extLst>
                    <a:ext uri="{FF2B5EF4-FFF2-40B4-BE49-F238E27FC236}">
                      <a16:creationId xmlns:a16="http://schemas.microsoft.com/office/drawing/2014/main" xmlns="" id="{453D0D91-A1FB-4841-A87A-F48BAC937A67}"/>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19" name="Oval 115">
                  <a:extLst>
                    <a:ext uri="{FF2B5EF4-FFF2-40B4-BE49-F238E27FC236}">
                      <a16:creationId xmlns:a16="http://schemas.microsoft.com/office/drawing/2014/main" xmlns="" id="{38BA1D16-B576-B84D-B21F-6F9ACEB2BBFB}"/>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0" name="Oval 116">
                  <a:extLst>
                    <a:ext uri="{FF2B5EF4-FFF2-40B4-BE49-F238E27FC236}">
                      <a16:creationId xmlns:a16="http://schemas.microsoft.com/office/drawing/2014/main" xmlns="" id="{2DA2B540-2527-E349-B366-489A4A8EC3BC}"/>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1" name="Oval 117">
                  <a:extLst>
                    <a:ext uri="{FF2B5EF4-FFF2-40B4-BE49-F238E27FC236}">
                      <a16:creationId xmlns:a16="http://schemas.microsoft.com/office/drawing/2014/main" xmlns="" id="{E23489FD-27E3-5344-A243-67A6388073DB}"/>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2" name="Oval 118">
                  <a:extLst>
                    <a:ext uri="{FF2B5EF4-FFF2-40B4-BE49-F238E27FC236}">
                      <a16:creationId xmlns:a16="http://schemas.microsoft.com/office/drawing/2014/main" xmlns="" id="{F1D21BCA-0815-E14D-A0FA-D2890B0E4B4B}"/>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3" name="Oval 119">
                  <a:extLst>
                    <a:ext uri="{FF2B5EF4-FFF2-40B4-BE49-F238E27FC236}">
                      <a16:creationId xmlns:a16="http://schemas.microsoft.com/office/drawing/2014/main" xmlns="" id="{46706B63-BC05-A54D-AA3C-83012AABC697}"/>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4" name="Oval 120">
                  <a:extLst>
                    <a:ext uri="{FF2B5EF4-FFF2-40B4-BE49-F238E27FC236}">
                      <a16:creationId xmlns:a16="http://schemas.microsoft.com/office/drawing/2014/main" xmlns="" id="{B8EF294D-A19C-9943-B23A-95803AF814EE}"/>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5" name="Oval 121">
                  <a:extLst>
                    <a:ext uri="{FF2B5EF4-FFF2-40B4-BE49-F238E27FC236}">
                      <a16:creationId xmlns:a16="http://schemas.microsoft.com/office/drawing/2014/main" xmlns="" id="{9CACAB61-A74B-374D-8928-9D16C174FD06}"/>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6" name="Oval 122">
                  <a:extLst>
                    <a:ext uri="{FF2B5EF4-FFF2-40B4-BE49-F238E27FC236}">
                      <a16:creationId xmlns:a16="http://schemas.microsoft.com/office/drawing/2014/main" xmlns="" id="{3AB04F1A-8475-BE42-A568-81531F86D215}"/>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7" name="Oval 123">
                  <a:extLst>
                    <a:ext uri="{FF2B5EF4-FFF2-40B4-BE49-F238E27FC236}">
                      <a16:creationId xmlns:a16="http://schemas.microsoft.com/office/drawing/2014/main" xmlns="" id="{2C779AC1-0AB8-F344-90BA-5296F045C93E}"/>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8" name="Oval 124">
                  <a:extLst>
                    <a:ext uri="{FF2B5EF4-FFF2-40B4-BE49-F238E27FC236}">
                      <a16:creationId xmlns:a16="http://schemas.microsoft.com/office/drawing/2014/main" xmlns="" id="{6CAAEA00-FF63-904A-AE47-5B390EB2C249}"/>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29" name="Oval 125">
                  <a:extLst>
                    <a:ext uri="{FF2B5EF4-FFF2-40B4-BE49-F238E27FC236}">
                      <a16:creationId xmlns:a16="http://schemas.microsoft.com/office/drawing/2014/main" xmlns="" id="{51740056-5B1D-824F-BA40-A0A0C5FB68DA}"/>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30" name="Oval 126">
                  <a:extLst>
                    <a:ext uri="{FF2B5EF4-FFF2-40B4-BE49-F238E27FC236}">
                      <a16:creationId xmlns:a16="http://schemas.microsoft.com/office/drawing/2014/main" xmlns="" id="{7DD95BCB-CDB1-0248-AA01-4C7221EACDB1}"/>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grpSp>
      <p:grpSp>
        <p:nvGrpSpPr>
          <p:cNvPr id="147" name="그룹 109">
            <a:extLst>
              <a:ext uri="{FF2B5EF4-FFF2-40B4-BE49-F238E27FC236}">
                <a16:creationId xmlns:a16="http://schemas.microsoft.com/office/drawing/2014/main" xmlns="" id="{B404B4F6-1185-6740-82B7-822AB96946B8}"/>
              </a:ext>
            </a:extLst>
          </p:cNvPr>
          <p:cNvGrpSpPr/>
          <p:nvPr/>
        </p:nvGrpSpPr>
        <p:grpSpPr>
          <a:xfrm>
            <a:off x="7594201" y="5526582"/>
            <a:ext cx="304016" cy="299580"/>
            <a:chOff x="2636146" y="5321769"/>
            <a:chExt cx="211829" cy="215535"/>
          </a:xfrm>
        </p:grpSpPr>
        <p:sp>
          <p:nvSpPr>
            <p:cNvPr id="148" name="타원 110">
              <a:extLst>
                <a:ext uri="{FF2B5EF4-FFF2-40B4-BE49-F238E27FC236}">
                  <a16:creationId xmlns:a16="http://schemas.microsoft.com/office/drawing/2014/main" xmlns="" id="{884C93F1-D237-C248-8601-B89C068AAF2D}"/>
                </a:ext>
              </a:extLst>
            </p:cNvPr>
            <p:cNvSpPr/>
            <p:nvPr/>
          </p:nvSpPr>
          <p:spPr>
            <a:xfrm>
              <a:off x="2636146" y="5321769"/>
              <a:ext cx="211829" cy="215535"/>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scene3d>
                <a:camera prst="orthographicFront"/>
                <a:lightRig rig="threePt" dir="t"/>
              </a:scene3d>
              <a:sp3d>
                <a:bevelT w="1270"/>
              </a:sp3d>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1151694" fontAlgn="base" latinLnBrk="0"/>
              <a:endParaRPr lang="ko-KR" altLang="en-US" sz="1403" dirty="0">
                <a:solidFill>
                  <a:prstClr val="white"/>
                </a:solidFill>
                <a:latin typeface="Arial" panose="020B0604020202020204" pitchFamily="34" charset="0"/>
                <a:ea typeface="돋움" panose="020B0600000101010101" pitchFamily="50" charset="-127"/>
                <a:cs typeface="Arial" panose="020B0604020202020204" pitchFamily="34" charset="0"/>
              </a:endParaRPr>
            </a:p>
          </p:txBody>
        </p:sp>
        <p:grpSp>
          <p:nvGrpSpPr>
            <p:cNvPr id="149" name="그룹 111">
              <a:extLst>
                <a:ext uri="{FF2B5EF4-FFF2-40B4-BE49-F238E27FC236}">
                  <a16:creationId xmlns:a16="http://schemas.microsoft.com/office/drawing/2014/main" xmlns="" id="{8506EBCE-2503-7443-8700-7A25FCDA1E76}"/>
                </a:ext>
              </a:extLst>
            </p:cNvPr>
            <p:cNvGrpSpPr/>
            <p:nvPr/>
          </p:nvGrpSpPr>
          <p:grpSpPr>
            <a:xfrm>
              <a:off x="2677038" y="5365599"/>
              <a:ext cx="141637" cy="128657"/>
              <a:chOff x="4953016" y="4270753"/>
              <a:chExt cx="306392" cy="278308"/>
            </a:xfrm>
          </p:grpSpPr>
          <p:grpSp>
            <p:nvGrpSpPr>
              <p:cNvPr id="150" name="Group 229">
                <a:extLst>
                  <a:ext uri="{FF2B5EF4-FFF2-40B4-BE49-F238E27FC236}">
                    <a16:creationId xmlns:a16="http://schemas.microsoft.com/office/drawing/2014/main" xmlns="" id="{CFACA3D2-813F-1646-9B10-1E44391A2618}"/>
                  </a:ext>
                </a:extLst>
              </p:cNvPr>
              <p:cNvGrpSpPr>
                <a:grpSpLocks/>
              </p:cNvGrpSpPr>
              <p:nvPr/>
            </p:nvGrpSpPr>
            <p:grpSpPr bwMode="auto">
              <a:xfrm>
                <a:off x="5097032" y="4270753"/>
                <a:ext cx="162376" cy="278308"/>
                <a:chOff x="2282" y="3757"/>
                <a:chExt cx="109" cy="164"/>
              </a:xfrm>
            </p:grpSpPr>
            <p:sp>
              <p:nvSpPr>
                <p:cNvPr id="168" name="Oval 111">
                  <a:extLst>
                    <a:ext uri="{FF2B5EF4-FFF2-40B4-BE49-F238E27FC236}">
                      <a16:creationId xmlns:a16="http://schemas.microsoft.com/office/drawing/2014/main" xmlns="" id="{744646A0-ED2B-354B-BA01-9724F49BB3D3}"/>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9" name="Oval 112">
                  <a:extLst>
                    <a:ext uri="{FF2B5EF4-FFF2-40B4-BE49-F238E27FC236}">
                      <a16:creationId xmlns:a16="http://schemas.microsoft.com/office/drawing/2014/main" xmlns="" id="{8F518B9E-83E5-6D43-A13A-13C6E18B830C}"/>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0" name="Oval 113">
                  <a:extLst>
                    <a:ext uri="{FF2B5EF4-FFF2-40B4-BE49-F238E27FC236}">
                      <a16:creationId xmlns:a16="http://schemas.microsoft.com/office/drawing/2014/main" xmlns="" id="{F6D3216A-4D7F-7841-BA4E-66C630F590A8}"/>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1" name="Oval 114">
                  <a:extLst>
                    <a:ext uri="{FF2B5EF4-FFF2-40B4-BE49-F238E27FC236}">
                      <a16:creationId xmlns:a16="http://schemas.microsoft.com/office/drawing/2014/main" xmlns="" id="{48521A9D-5059-F248-9255-B158B9AF6735}"/>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2" name="Oval 115">
                  <a:extLst>
                    <a:ext uri="{FF2B5EF4-FFF2-40B4-BE49-F238E27FC236}">
                      <a16:creationId xmlns:a16="http://schemas.microsoft.com/office/drawing/2014/main" xmlns="" id="{DAAB8EFE-510E-2B4F-AF56-CFB79FF6A305}"/>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3" name="Oval 116">
                  <a:extLst>
                    <a:ext uri="{FF2B5EF4-FFF2-40B4-BE49-F238E27FC236}">
                      <a16:creationId xmlns:a16="http://schemas.microsoft.com/office/drawing/2014/main" xmlns="" id="{7462B1E5-B281-BA45-BA22-C8B5B7AF455A}"/>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4" name="Oval 117">
                  <a:extLst>
                    <a:ext uri="{FF2B5EF4-FFF2-40B4-BE49-F238E27FC236}">
                      <a16:creationId xmlns:a16="http://schemas.microsoft.com/office/drawing/2014/main" xmlns="" id="{2396A50D-D24C-9D4C-A6C8-F68E758391BE}"/>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5" name="Oval 118">
                  <a:extLst>
                    <a:ext uri="{FF2B5EF4-FFF2-40B4-BE49-F238E27FC236}">
                      <a16:creationId xmlns:a16="http://schemas.microsoft.com/office/drawing/2014/main" xmlns="" id="{8814381E-D9E8-6042-B994-4471CFAF804D}"/>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6" name="Oval 119">
                  <a:extLst>
                    <a:ext uri="{FF2B5EF4-FFF2-40B4-BE49-F238E27FC236}">
                      <a16:creationId xmlns:a16="http://schemas.microsoft.com/office/drawing/2014/main" xmlns="" id="{7E6254DD-8B10-0E4C-AE2E-FB091B6C89CC}"/>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7" name="Oval 120">
                  <a:extLst>
                    <a:ext uri="{FF2B5EF4-FFF2-40B4-BE49-F238E27FC236}">
                      <a16:creationId xmlns:a16="http://schemas.microsoft.com/office/drawing/2014/main" xmlns="" id="{C5B0B063-AEF0-5243-9988-B356A0A40DE5}"/>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8" name="Oval 121">
                  <a:extLst>
                    <a:ext uri="{FF2B5EF4-FFF2-40B4-BE49-F238E27FC236}">
                      <a16:creationId xmlns:a16="http://schemas.microsoft.com/office/drawing/2014/main" xmlns="" id="{2695586D-F74F-E744-95D6-1041474BB68B}"/>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79" name="Oval 122">
                  <a:extLst>
                    <a:ext uri="{FF2B5EF4-FFF2-40B4-BE49-F238E27FC236}">
                      <a16:creationId xmlns:a16="http://schemas.microsoft.com/office/drawing/2014/main" xmlns="" id="{0E6CF863-2DC7-7846-ADE6-38A828122443}"/>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80" name="Oval 123">
                  <a:extLst>
                    <a:ext uri="{FF2B5EF4-FFF2-40B4-BE49-F238E27FC236}">
                      <a16:creationId xmlns:a16="http://schemas.microsoft.com/office/drawing/2014/main" xmlns="" id="{188BF8F4-1472-C841-B9BA-C7C82DF20915}"/>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81" name="Oval 124">
                  <a:extLst>
                    <a:ext uri="{FF2B5EF4-FFF2-40B4-BE49-F238E27FC236}">
                      <a16:creationId xmlns:a16="http://schemas.microsoft.com/office/drawing/2014/main" xmlns="" id="{818D9692-CDBB-F540-B6AA-BBB751A15266}"/>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82" name="Oval 125">
                  <a:extLst>
                    <a:ext uri="{FF2B5EF4-FFF2-40B4-BE49-F238E27FC236}">
                      <a16:creationId xmlns:a16="http://schemas.microsoft.com/office/drawing/2014/main" xmlns="" id="{BA8F4162-04E1-8C4A-83AE-5C0A9003C6B8}"/>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83" name="Oval 126">
                  <a:extLst>
                    <a:ext uri="{FF2B5EF4-FFF2-40B4-BE49-F238E27FC236}">
                      <a16:creationId xmlns:a16="http://schemas.microsoft.com/office/drawing/2014/main" xmlns="" id="{663CE851-1511-EE42-957F-0F8D94E9D650}"/>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151" name="Group 229">
                <a:extLst>
                  <a:ext uri="{FF2B5EF4-FFF2-40B4-BE49-F238E27FC236}">
                    <a16:creationId xmlns:a16="http://schemas.microsoft.com/office/drawing/2014/main" xmlns="" id="{629119A1-8AC4-3F44-A347-A29C5630E1F5}"/>
                  </a:ext>
                </a:extLst>
              </p:cNvPr>
              <p:cNvGrpSpPr>
                <a:grpSpLocks/>
              </p:cNvGrpSpPr>
              <p:nvPr/>
            </p:nvGrpSpPr>
            <p:grpSpPr bwMode="auto">
              <a:xfrm>
                <a:off x="4953016" y="4270753"/>
                <a:ext cx="162376" cy="278308"/>
                <a:chOff x="2282" y="3757"/>
                <a:chExt cx="109" cy="164"/>
              </a:xfrm>
            </p:grpSpPr>
            <p:sp>
              <p:nvSpPr>
                <p:cNvPr id="152" name="Oval 111">
                  <a:extLst>
                    <a:ext uri="{FF2B5EF4-FFF2-40B4-BE49-F238E27FC236}">
                      <a16:creationId xmlns:a16="http://schemas.microsoft.com/office/drawing/2014/main" xmlns="" id="{4B74CF63-B4BF-F644-9897-666A7D693516}"/>
                    </a:ext>
                  </a:extLst>
                </p:cNvPr>
                <p:cNvSpPr>
                  <a:spLocks noChangeArrowheads="1"/>
                </p:cNvSpPr>
                <p:nvPr/>
              </p:nvSpPr>
              <p:spPr bwMode="gray">
                <a:xfrm rot="-2700000">
                  <a:off x="2282" y="3775"/>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3" name="Oval 112">
                  <a:extLst>
                    <a:ext uri="{FF2B5EF4-FFF2-40B4-BE49-F238E27FC236}">
                      <a16:creationId xmlns:a16="http://schemas.microsoft.com/office/drawing/2014/main" xmlns="" id="{BDEDFDD3-EF67-C544-82B8-4E3220E76CF3}"/>
                    </a:ext>
                  </a:extLst>
                </p:cNvPr>
                <p:cNvSpPr>
                  <a:spLocks noChangeArrowheads="1"/>
                </p:cNvSpPr>
                <p:nvPr/>
              </p:nvSpPr>
              <p:spPr bwMode="gray">
                <a:xfrm rot="-2700000">
                  <a:off x="2301" y="379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4" name="Oval 113">
                  <a:extLst>
                    <a:ext uri="{FF2B5EF4-FFF2-40B4-BE49-F238E27FC236}">
                      <a16:creationId xmlns:a16="http://schemas.microsoft.com/office/drawing/2014/main" xmlns="" id="{D5BC50EA-BDA4-6140-AB63-F8E40A8EC9AC}"/>
                    </a:ext>
                  </a:extLst>
                </p:cNvPr>
                <p:cNvSpPr>
                  <a:spLocks noChangeArrowheads="1"/>
                </p:cNvSpPr>
                <p:nvPr/>
              </p:nvSpPr>
              <p:spPr bwMode="gray">
                <a:xfrm rot="-2700000">
                  <a:off x="2320" y="3812"/>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5" name="Oval 114">
                  <a:extLst>
                    <a:ext uri="{FF2B5EF4-FFF2-40B4-BE49-F238E27FC236}">
                      <a16:creationId xmlns:a16="http://schemas.microsoft.com/office/drawing/2014/main" xmlns="" id="{BB8876DE-DB87-BC49-A348-90F3844F4A3B}"/>
                    </a:ext>
                  </a:extLst>
                </p:cNvPr>
                <p:cNvSpPr>
                  <a:spLocks noChangeArrowheads="1"/>
                </p:cNvSpPr>
                <p:nvPr/>
              </p:nvSpPr>
              <p:spPr bwMode="gray">
                <a:xfrm rot="-2700000">
                  <a:off x="2339" y="3831"/>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6" name="Oval 115">
                  <a:extLst>
                    <a:ext uri="{FF2B5EF4-FFF2-40B4-BE49-F238E27FC236}">
                      <a16:creationId xmlns:a16="http://schemas.microsoft.com/office/drawing/2014/main" xmlns="" id="{E67F874C-07D1-EE44-9715-75645362DEE9}"/>
                    </a:ext>
                  </a:extLst>
                </p:cNvPr>
                <p:cNvSpPr>
                  <a:spLocks noChangeArrowheads="1"/>
                </p:cNvSpPr>
                <p:nvPr/>
              </p:nvSpPr>
              <p:spPr bwMode="gray">
                <a:xfrm rot="-2700000">
                  <a:off x="2300" y="3757"/>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7" name="Oval 116">
                  <a:extLst>
                    <a:ext uri="{FF2B5EF4-FFF2-40B4-BE49-F238E27FC236}">
                      <a16:creationId xmlns:a16="http://schemas.microsoft.com/office/drawing/2014/main" xmlns="" id="{2CBAF3E0-1FC1-2648-8631-2046583E8217}"/>
                    </a:ext>
                  </a:extLst>
                </p:cNvPr>
                <p:cNvSpPr>
                  <a:spLocks noChangeArrowheads="1"/>
                </p:cNvSpPr>
                <p:nvPr/>
              </p:nvSpPr>
              <p:spPr bwMode="gray">
                <a:xfrm rot="-2700000">
                  <a:off x="2319" y="3775"/>
                  <a:ext cx="15"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8" name="Oval 117">
                  <a:extLst>
                    <a:ext uri="{FF2B5EF4-FFF2-40B4-BE49-F238E27FC236}">
                      <a16:creationId xmlns:a16="http://schemas.microsoft.com/office/drawing/2014/main" xmlns="" id="{76804281-DB55-0B40-A9A9-F7CB0EA4DDFB}"/>
                    </a:ext>
                  </a:extLst>
                </p:cNvPr>
                <p:cNvSpPr>
                  <a:spLocks noChangeArrowheads="1"/>
                </p:cNvSpPr>
                <p:nvPr/>
              </p:nvSpPr>
              <p:spPr bwMode="gray">
                <a:xfrm rot="-2700000">
                  <a:off x="2338" y="3794"/>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59" name="Oval 118">
                  <a:extLst>
                    <a:ext uri="{FF2B5EF4-FFF2-40B4-BE49-F238E27FC236}">
                      <a16:creationId xmlns:a16="http://schemas.microsoft.com/office/drawing/2014/main" xmlns="" id="{13D64CDC-8E7A-E545-B957-E3FA910992D9}"/>
                    </a:ext>
                  </a:extLst>
                </p:cNvPr>
                <p:cNvSpPr>
                  <a:spLocks noChangeArrowheads="1"/>
                </p:cNvSpPr>
                <p:nvPr/>
              </p:nvSpPr>
              <p:spPr bwMode="gray">
                <a:xfrm rot="-2700000">
                  <a:off x="2357" y="3813"/>
                  <a:ext cx="16" cy="15"/>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0" name="Oval 119">
                  <a:extLst>
                    <a:ext uri="{FF2B5EF4-FFF2-40B4-BE49-F238E27FC236}">
                      <a16:creationId xmlns:a16="http://schemas.microsoft.com/office/drawing/2014/main" xmlns="" id="{390A684D-D2FA-B441-B6A4-C57BDB90BB8C}"/>
                    </a:ext>
                  </a:extLst>
                </p:cNvPr>
                <p:cNvSpPr>
                  <a:spLocks noChangeArrowheads="1"/>
                </p:cNvSpPr>
                <p:nvPr/>
              </p:nvSpPr>
              <p:spPr bwMode="gray">
                <a:xfrm rot="-2700000">
                  <a:off x="2358" y="3850"/>
                  <a:ext cx="16" cy="16"/>
                </a:xfrm>
                <a:prstGeom prst="ellipse">
                  <a:avLst/>
                </a:prstGeom>
                <a:solidFill>
                  <a:srgbClr val="969696"/>
                </a:solidFill>
                <a:ln w="6350" algn="ctr">
                  <a:solidFill>
                    <a:srgbClr val="969696"/>
                  </a:solidFill>
                  <a:round/>
                  <a:headEnd/>
                  <a:tailEnd/>
                </a:ln>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1" name="Oval 120">
                  <a:extLst>
                    <a:ext uri="{FF2B5EF4-FFF2-40B4-BE49-F238E27FC236}">
                      <a16:creationId xmlns:a16="http://schemas.microsoft.com/office/drawing/2014/main" xmlns="" id="{A3BE8D1D-B4FB-FC4B-AA1B-EAE31B2F16C0}"/>
                    </a:ext>
                  </a:extLst>
                </p:cNvPr>
                <p:cNvSpPr>
                  <a:spLocks noChangeArrowheads="1"/>
                </p:cNvSpPr>
                <p:nvPr/>
              </p:nvSpPr>
              <p:spPr bwMode="gray">
                <a:xfrm rot="2700000" flipV="1">
                  <a:off x="2282" y="388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2" name="Oval 121">
                  <a:extLst>
                    <a:ext uri="{FF2B5EF4-FFF2-40B4-BE49-F238E27FC236}">
                      <a16:creationId xmlns:a16="http://schemas.microsoft.com/office/drawing/2014/main" xmlns="" id="{694992E6-7F81-8647-9B82-033ECDA4EFE8}"/>
                    </a:ext>
                  </a:extLst>
                </p:cNvPr>
                <p:cNvSpPr>
                  <a:spLocks noChangeArrowheads="1"/>
                </p:cNvSpPr>
                <p:nvPr/>
              </p:nvSpPr>
              <p:spPr bwMode="gray">
                <a:xfrm rot="2700000" flipV="1">
                  <a:off x="2301" y="3870"/>
                  <a:ext cx="16"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3" name="Oval 122">
                  <a:extLst>
                    <a:ext uri="{FF2B5EF4-FFF2-40B4-BE49-F238E27FC236}">
                      <a16:creationId xmlns:a16="http://schemas.microsoft.com/office/drawing/2014/main" xmlns="" id="{AE3D2282-2520-CB46-A07D-048EB67BEFD9}"/>
                    </a:ext>
                  </a:extLst>
                </p:cNvPr>
                <p:cNvSpPr>
                  <a:spLocks noChangeArrowheads="1"/>
                </p:cNvSpPr>
                <p:nvPr/>
              </p:nvSpPr>
              <p:spPr bwMode="gray">
                <a:xfrm rot="2700000" flipV="1">
                  <a:off x="2320" y="385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4" name="Oval 123">
                  <a:extLst>
                    <a:ext uri="{FF2B5EF4-FFF2-40B4-BE49-F238E27FC236}">
                      <a16:creationId xmlns:a16="http://schemas.microsoft.com/office/drawing/2014/main" xmlns="" id="{84272833-622B-B944-98C0-CC028D6F5504}"/>
                    </a:ext>
                  </a:extLst>
                </p:cNvPr>
                <p:cNvSpPr>
                  <a:spLocks noChangeArrowheads="1"/>
                </p:cNvSpPr>
                <p:nvPr/>
              </p:nvSpPr>
              <p:spPr bwMode="gray">
                <a:xfrm rot="2700000" flipV="1">
                  <a:off x="2300" y="3906"/>
                  <a:ext cx="15"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5" name="Oval 124">
                  <a:extLst>
                    <a:ext uri="{FF2B5EF4-FFF2-40B4-BE49-F238E27FC236}">
                      <a16:creationId xmlns:a16="http://schemas.microsoft.com/office/drawing/2014/main" xmlns="" id="{70E88EAF-0B82-854B-B885-7B7DC62FE4F2}"/>
                    </a:ext>
                  </a:extLst>
                </p:cNvPr>
                <p:cNvSpPr>
                  <a:spLocks noChangeArrowheads="1"/>
                </p:cNvSpPr>
                <p:nvPr/>
              </p:nvSpPr>
              <p:spPr bwMode="gray">
                <a:xfrm rot="2700000" flipV="1">
                  <a:off x="2319" y="3887"/>
                  <a:ext cx="15" cy="16"/>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6" name="Oval 125">
                  <a:extLst>
                    <a:ext uri="{FF2B5EF4-FFF2-40B4-BE49-F238E27FC236}">
                      <a16:creationId xmlns:a16="http://schemas.microsoft.com/office/drawing/2014/main" xmlns="" id="{D12198B4-BD22-C044-86B6-0CF8B26F14EF}"/>
                    </a:ext>
                  </a:extLst>
                </p:cNvPr>
                <p:cNvSpPr>
                  <a:spLocks noChangeArrowheads="1"/>
                </p:cNvSpPr>
                <p:nvPr/>
              </p:nvSpPr>
              <p:spPr bwMode="gray">
                <a:xfrm rot="2700000" flipV="1">
                  <a:off x="2338" y="3869"/>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sp>
              <p:nvSpPr>
                <p:cNvPr id="167" name="Oval 126">
                  <a:extLst>
                    <a:ext uri="{FF2B5EF4-FFF2-40B4-BE49-F238E27FC236}">
                      <a16:creationId xmlns:a16="http://schemas.microsoft.com/office/drawing/2014/main" xmlns="" id="{8E3602C8-F397-CB4B-901D-99115D9414DC}"/>
                    </a:ext>
                  </a:extLst>
                </p:cNvPr>
                <p:cNvSpPr>
                  <a:spLocks noChangeArrowheads="1"/>
                </p:cNvSpPr>
                <p:nvPr/>
              </p:nvSpPr>
              <p:spPr bwMode="gray">
                <a:xfrm rot="2700000" flipV="1">
                  <a:off x="2376" y="3831"/>
                  <a:ext cx="16" cy="15"/>
                </a:xfrm>
                <a:prstGeom prst="ellipse">
                  <a:avLst/>
                </a:prstGeom>
                <a:solidFill>
                  <a:srgbClr val="969696"/>
                </a:solidFill>
                <a:ln w="6350" algn="ctr">
                  <a:solidFill>
                    <a:srgbClr val="969696"/>
                  </a:solidFill>
                  <a:round/>
                  <a:headEnd/>
                  <a:tailEnd/>
                </a:ln>
              </p:spPr>
              <p:txBody>
                <a:bodyPr rot="10800000"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endParaRPr lang="ko-KR" altLang="ko-KR" sz="1079" dirty="0">
                    <a:solidFill>
                      <a:srgbClr val="000000"/>
                    </a:solidFill>
                    <a:latin typeface="Arial" panose="020B0604020202020204" pitchFamily="34" charset="0"/>
                    <a:ea typeface="돋움" panose="020B0600000101010101" pitchFamily="50" charset="-127"/>
                    <a:cs typeface="Arial" panose="020B0604020202020204" pitchFamily="34" charset="0"/>
                  </a:endParaRPr>
                </a:p>
              </p:txBody>
            </p:sp>
          </p:grpSp>
        </p:grpSp>
      </p:grpSp>
      <p:sp>
        <p:nvSpPr>
          <p:cNvPr id="184" name="Slide Number Placeholder 7">
            <a:extLst>
              <a:ext uri="{FF2B5EF4-FFF2-40B4-BE49-F238E27FC236}">
                <a16:creationId xmlns:a16="http://schemas.microsoft.com/office/drawing/2014/main" xmlns="" id="{983C0B40-9368-FF4D-B44A-D0968FBAD236}"/>
              </a:ext>
            </a:extLst>
          </p:cNvPr>
          <p:cNvSpPr txBox="1">
            <a:spLocks/>
          </p:cNvSpPr>
          <p:nvPr/>
        </p:nvSpPr>
        <p:spPr>
          <a:xfrm>
            <a:off x="4648597" y="6555298"/>
            <a:ext cx="608806" cy="301756"/>
          </a:xfrm>
          <a:prstGeom prst="rect">
            <a:avLst/>
          </a:prstGeom>
        </p:spPr>
        <p:txBody>
          <a:bodyPr/>
          <a:lstStyle>
            <a:defPPr>
              <a:defRPr lang="ko-KR"/>
            </a:defPPr>
            <a:lvl1pPr marL="0" algn="ctr" defTabSz="914400" rtl="0" eaLnBrk="1" latinLnBrk="1" hangingPunct="1">
              <a:defRPr sz="1200" kern="1200">
                <a:solidFill>
                  <a:schemeClr val="tx1">
                    <a:lumMod val="75000"/>
                    <a:lumOff val="25000"/>
                  </a:schemeClr>
                </a:solidFill>
                <a:latin typeface="KoPub돋움체 Medium" panose="02020603020101020101" pitchFamily="18" charset="-127"/>
                <a:ea typeface="KoPub돋움체 Medium" panose="02020603020101020101" pitchFamily="18" charset="-127"/>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dirty="0">
                <a:latin typeface="Arial" panose="020B0604020202020204" pitchFamily="34" charset="0"/>
                <a:ea typeface="돋움" panose="020B0600000101010101" pitchFamily="50" charset="-127"/>
                <a:cs typeface="Arial" panose="020B0604020202020204" pitchFamily="34" charset="0"/>
              </a:rPr>
              <a:t>9</a:t>
            </a:r>
          </a:p>
        </p:txBody>
      </p:sp>
    </p:spTree>
    <p:extLst>
      <p:ext uri="{BB962C8B-B14F-4D97-AF65-F5344CB8AC3E}">
        <p14:creationId xmlns:p14="http://schemas.microsoft.com/office/powerpoint/2010/main" val="6092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460613" y="177828"/>
            <a:ext cx="4074449" cy="698836"/>
            <a:chOff x="460613" y="177828"/>
            <a:chExt cx="4074449" cy="698836"/>
          </a:xfrm>
        </p:grpSpPr>
        <p:sp>
          <p:nvSpPr>
            <p:cNvPr id="7" name="TextBox 73"/>
            <p:cNvSpPr txBox="1"/>
            <p:nvPr/>
          </p:nvSpPr>
          <p:spPr>
            <a:xfrm>
              <a:off x="1753660" y="414999"/>
              <a:ext cx="2781402" cy="461665"/>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spc="-60" dirty="0">
                  <a:ln>
                    <a:solidFill>
                      <a:schemeClr val="bg1">
                        <a:alpha val="5000"/>
                      </a:scheme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WG Workplan [2/2]</a:t>
              </a:r>
            </a:p>
          </p:txBody>
        </p:sp>
        <p:sp>
          <p:nvSpPr>
            <p:cNvPr id="8" name="TextBox 73"/>
            <p:cNvSpPr txBox="1"/>
            <p:nvPr/>
          </p:nvSpPr>
          <p:spPr>
            <a:xfrm>
              <a:off x="460613" y="177828"/>
              <a:ext cx="69762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rPr>
                <a:t>06</a:t>
              </a:r>
              <a:endParaRPr lang="ko-KR" altLang="en-US" sz="3600" b="1" dirty="0">
                <a:ln>
                  <a:solidFill>
                    <a:schemeClr val="bg1">
                      <a:alpha val="5000"/>
                    </a:schemeClr>
                  </a:solidFill>
                </a:ln>
                <a:solidFill>
                  <a:schemeClr val="bg1">
                    <a:alpha val="90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9" name="그룹 8"/>
          <p:cNvGrpSpPr/>
          <p:nvPr/>
        </p:nvGrpSpPr>
        <p:grpSpPr>
          <a:xfrm>
            <a:off x="429566" y="1084067"/>
            <a:ext cx="9077325" cy="5282646"/>
            <a:chOff x="429566" y="1084067"/>
            <a:chExt cx="9077325" cy="5282646"/>
          </a:xfrm>
        </p:grpSpPr>
        <p:grpSp>
          <p:nvGrpSpPr>
            <p:cNvPr id="10" name="그룹 9"/>
            <p:cNvGrpSpPr/>
            <p:nvPr/>
          </p:nvGrpSpPr>
          <p:grpSpPr>
            <a:xfrm>
              <a:off x="429566" y="1340767"/>
              <a:ext cx="9077325" cy="5025946"/>
              <a:chOff x="704596" y="3497268"/>
              <a:chExt cx="6048000" cy="2223006"/>
            </a:xfrm>
          </p:grpSpPr>
          <p:grpSp>
            <p:nvGrpSpPr>
              <p:cNvPr id="15" name="그룹 14"/>
              <p:cNvGrpSpPr/>
              <p:nvPr/>
            </p:nvGrpSpPr>
            <p:grpSpPr>
              <a:xfrm>
                <a:off x="704596" y="3497268"/>
                <a:ext cx="6048000" cy="2223006"/>
                <a:chOff x="404813" y="7060299"/>
                <a:chExt cx="6048000" cy="9527990"/>
              </a:xfrm>
            </p:grpSpPr>
            <p:sp>
              <p:nvSpPr>
                <p:cNvPr id="17" name="모서리가 둥근 직사각형 16"/>
                <p:cNvSpPr/>
                <p:nvPr/>
              </p:nvSpPr>
              <p:spPr>
                <a:xfrm>
                  <a:off x="404813" y="7060299"/>
                  <a:ext cx="6048000" cy="9527990"/>
                </a:xfrm>
                <a:prstGeom prst="roundRect">
                  <a:avLst>
                    <a:gd name="adj" fmla="val 0"/>
                  </a:avLst>
                </a:prstGeom>
                <a:pattFill prst="dkUpDiag">
                  <a:fgClr>
                    <a:schemeClr val="bg1">
                      <a:lumMod val="85000"/>
                    </a:schemeClr>
                  </a:fgClr>
                  <a:bgClr>
                    <a:schemeClr val="bg1">
                      <a:lumMod val="9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sp>
              <p:nvSpPr>
                <p:cNvPr id="18" name="모서리가 둥근 직사각형 17"/>
                <p:cNvSpPr/>
                <p:nvPr/>
              </p:nvSpPr>
              <p:spPr>
                <a:xfrm>
                  <a:off x="476813" y="7060301"/>
                  <a:ext cx="5904000" cy="9365298"/>
                </a:xfrm>
                <a:prstGeom prst="roundRect">
                  <a:avLst>
                    <a:gd name="adj" fmla="val 0"/>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ea typeface="돋움" panose="020B0600000101010101" pitchFamily="50" charset="-127"/>
                    <a:cs typeface="Arial" panose="020B0604020202020204" pitchFamily="34" charset="0"/>
                  </a:endParaRPr>
                </a:p>
              </p:txBody>
            </p:sp>
          </p:grpSp>
          <p:sp>
            <p:nvSpPr>
              <p:cNvPr id="16" name="Rectangle 344"/>
              <p:cNvSpPr>
                <a:spLocks noChangeArrowheads="1"/>
              </p:cNvSpPr>
              <p:nvPr/>
            </p:nvSpPr>
            <p:spPr bwMode="gray">
              <a:xfrm>
                <a:off x="882254" y="3599164"/>
                <a:ext cx="5798341" cy="1477026"/>
              </a:xfrm>
              <a:prstGeom prst="rect">
                <a:avLst/>
              </a:prstGeom>
              <a:noFill/>
              <a:ln w="3175">
                <a:noFill/>
                <a:miter lim="800000"/>
                <a:headEnd/>
                <a:tailEnd/>
              </a:ln>
            </p:spPr>
            <p:txBody>
              <a:bodyPr wrap="square" lIns="0" tIns="0" rIns="0" bIns="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lnSpc>
                    <a:spcPct val="150000"/>
                  </a:lnSpc>
                  <a:spcAft>
                    <a:spcPts val="200"/>
                  </a:spcAft>
                  <a:buClr>
                    <a:srgbClr val="1472C7"/>
                  </a:buClr>
                  <a:buSzPct val="80000"/>
                  <a:defRPr/>
                </a:pPr>
                <a:endParaRPr lang="en-US" altLang="ko-KR" sz="2000" b="1" spc="-150" dirty="0">
                  <a:ln>
                    <a:solidFill>
                      <a:srgbClr val="7593B5">
                        <a:alpha val="0"/>
                      </a:srgbClr>
                    </a:solidFill>
                  </a:ln>
                  <a:solidFill>
                    <a:srgbClr val="0070C0"/>
                  </a:solidFill>
                  <a:latin typeface="Arial" panose="020B0604020202020204" pitchFamily="34" charset="0"/>
                  <a:ea typeface="돋움" panose="020B0600000101010101" pitchFamily="50" charset="-127"/>
                  <a:cs typeface="Arial" panose="020B0604020202020204" pitchFamily="34" charset="0"/>
                </a:endParaRPr>
              </a:p>
              <a:p>
                <a:pPr marL="119063" indent="-119063" latinLnBrk="0">
                  <a:lnSpc>
                    <a:spcPct val="150000"/>
                  </a:lnSpc>
                  <a:spcAft>
                    <a:spcPts val="200"/>
                  </a:spcAft>
                  <a:buClr>
                    <a:srgbClr val="1472C7"/>
                  </a:buClr>
                  <a:buSzPct val="80000"/>
                  <a:buFont typeface="Wingdings 2" pitchFamily="18" charset="2"/>
                  <a:buChar char=""/>
                  <a:defRPr/>
                </a:pPr>
                <a:r>
                  <a:rPr lang="en-US" altLang="ko-KR" sz="20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Task A (Leadership and coordination)</a:t>
                </a:r>
              </a:p>
              <a:p>
                <a:pPr marL="119063" indent="-119063" latinLnBrk="0">
                  <a:lnSpc>
                    <a:spcPct val="150000"/>
                  </a:lnSpc>
                  <a:spcAft>
                    <a:spcPts val="200"/>
                  </a:spcAft>
                  <a:buClr>
                    <a:srgbClr val="1472C7"/>
                  </a:buClr>
                  <a:buSzPct val="80000"/>
                  <a:buFont typeface="Wingdings 2" pitchFamily="18" charset="2"/>
                  <a:buChar char=""/>
                  <a:defRPr/>
                </a:pPr>
                <a:r>
                  <a:rPr lang="en-US" altLang="ko-KR" sz="20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Task B (Operational data sharing and management)</a:t>
                </a:r>
              </a:p>
              <a:p>
                <a:pPr marL="119063" indent="-119063" latinLnBrk="0">
                  <a:lnSpc>
                    <a:spcPct val="150000"/>
                  </a:lnSpc>
                  <a:spcAft>
                    <a:spcPts val="200"/>
                  </a:spcAft>
                  <a:buClr>
                    <a:srgbClr val="1472C7"/>
                  </a:buClr>
                  <a:buSzPct val="80000"/>
                  <a:buFont typeface="Wingdings 2" pitchFamily="18" charset="2"/>
                  <a:buChar char=""/>
                  <a:defRPr/>
                </a:pPr>
                <a:r>
                  <a:rPr lang="en-US" altLang="ko-KR" sz="20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Task C (Policies and governances)</a:t>
                </a:r>
              </a:p>
              <a:p>
                <a:pPr marL="119063" indent="-119063" latinLnBrk="0">
                  <a:lnSpc>
                    <a:spcPct val="150000"/>
                  </a:lnSpc>
                  <a:spcAft>
                    <a:spcPts val="200"/>
                  </a:spcAft>
                  <a:buClr>
                    <a:srgbClr val="1472C7"/>
                  </a:buClr>
                  <a:buSzPct val="80000"/>
                  <a:buFont typeface="Wingdings 2" pitchFamily="18" charset="2"/>
                  <a:buChar char=""/>
                  <a:defRPr/>
                </a:pPr>
                <a:r>
                  <a:rPr lang="en-US" altLang="ko-KR" sz="20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Task D (Standards)</a:t>
                </a:r>
              </a:p>
              <a:p>
                <a:pPr marL="119063" indent="-119063" latinLnBrk="0">
                  <a:lnSpc>
                    <a:spcPct val="150000"/>
                  </a:lnSpc>
                  <a:spcAft>
                    <a:spcPts val="200"/>
                  </a:spcAft>
                  <a:buClr>
                    <a:srgbClr val="1472C7"/>
                  </a:buClr>
                  <a:buSzPct val="80000"/>
                  <a:buFont typeface="Wingdings 2" pitchFamily="18" charset="2"/>
                  <a:buChar char=""/>
                  <a:defRPr/>
                </a:pPr>
                <a:r>
                  <a:rPr lang="en-US" altLang="ko-KR" sz="200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rPr>
                  <a:t>  Task E (Training and education)</a:t>
                </a:r>
              </a:p>
              <a:p>
                <a:pPr marL="119063" indent="-119063" latinLnBrk="0">
                  <a:lnSpc>
                    <a:spcPct val="150000"/>
                  </a:lnSpc>
                  <a:spcAft>
                    <a:spcPts val="200"/>
                  </a:spcAft>
                  <a:buClr>
                    <a:srgbClr val="1472C7"/>
                  </a:buClr>
                  <a:buSzPct val="80000"/>
                  <a:buFont typeface="Wingdings 2" pitchFamily="18" charset="2"/>
                  <a:buChar char=""/>
                  <a:defRPr/>
                </a:pPr>
                <a:endParaRPr lang="en-US" altLang="ko-KR" spc="-150" dirty="0">
                  <a:ln>
                    <a:solidFill>
                      <a:srgbClr val="7593B5">
                        <a:alpha val="0"/>
                      </a:srgbClr>
                    </a:solidFill>
                  </a:ln>
                  <a:solidFill>
                    <a:schemeClr val="tx1">
                      <a:lumMod val="75000"/>
                      <a:lumOff val="25000"/>
                    </a:schemeClr>
                  </a:solidFill>
                  <a:latin typeface="Arial" panose="020B0604020202020204" pitchFamily="34" charset="0"/>
                  <a:ea typeface="돋움" panose="020B0600000101010101" pitchFamily="50" charset="-127"/>
                  <a:cs typeface="Arial" panose="020B0604020202020204" pitchFamily="34" charset="0"/>
                </a:endParaRPr>
              </a:p>
            </p:txBody>
          </p:sp>
        </p:grpSp>
        <p:grpSp>
          <p:nvGrpSpPr>
            <p:cNvPr id="11" name="그룹 10"/>
            <p:cNvGrpSpPr/>
            <p:nvPr/>
          </p:nvGrpSpPr>
          <p:grpSpPr>
            <a:xfrm>
              <a:off x="441831" y="1084067"/>
              <a:ext cx="9065060" cy="420267"/>
              <a:chOff x="-7139402" y="-664840"/>
              <a:chExt cx="8712205" cy="474951"/>
            </a:xfrm>
          </p:grpSpPr>
          <p:sp>
            <p:nvSpPr>
              <p:cNvPr id="12" name="평행 사변형 11"/>
              <p:cNvSpPr/>
              <p:nvPr/>
            </p:nvSpPr>
            <p:spPr>
              <a:xfrm flipH="1" flipV="1">
                <a:off x="-7047333" y="-653386"/>
                <a:ext cx="8620136" cy="463497"/>
              </a:xfrm>
              <a:prstGeom prst="parallelogram">
                <a:avLst>
                  <a:gd name="adj" fmla="val 0"/>
                </a:avLst>
              </a:prstGeom>
              <a:pattFill prst="ltUpDiag">
                <a:fgClr>
                  <a:srgbClr val="0085F2"/>
                </a:fgClr>
                <a:bgClr>
                  <a:srgbClr val="007B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sp>
            <p:nvSpPr>
              <p:cNvPr id="13" name="TextBox 12"/>
              <p:cNvSpPr txBox="1"/>
              <p:nvPr/>
            </p:nvSpPr>
            <p:spPr>
              <a:xfrm>
                <a:off x="-6895505" y="-664840"/>
                <a:ext cx="2901693" cy="429987"/>
              </a:xfrm>
              <a:prstGeom prst="rect">
                <a:avLst/>
              </a:prstGeom>
              <a:noFill/>
            </p:spPr>
            <p:txBody>
              <a:bodyPr wrap="none" lIns="36000" tIns="36000" rIns="36000" bIns="36000" rtlCol="0" anchor="ctr" anchorCtr="0">
                <a:spAutoFit/>
              </a:bodyPr>
              <a:lstStyle/>
              <a:p>
                <a:r>
                  <a:rPr lang="en-US" altLang="ko-KR" sz="2000" b="1" spc="-100" dirty="0">
                    <a:ln>
                      <a:solidFill>
                        <a:schemeClr val="bg1">
                          <a:alpha val="5000"/>
                        </a:schemeClr>
                      </a:solidFill>
                    </a:ln>
                    <a:solidFill>
                      <a:schemeClr val="bg1"/>
                    </a:solidFill>
                    <a:latin typeface="Arial" panose="020B0604020202020204" pitchFamily="34" charset="0"/>
                    <a:ea typeface="돋움" panose="020B0600000101010101" pitchFamily="50" charset="-127"/>
                    <a:cs typeface="Arial" panose="020B0604020202020204" pitchFamily="34" charset="0"/>
                  </a:rPr>
                  <a:t>EAHC-MSDIWG Work Plan</a:t>
                </a:r>
              </a:p>
            </p:txBody>
          </p:sp>
          <p:sp>
            <p:nvSpPr>
              <p:cNvPr id="14" name="평행 사변형 13"/>
              <p:cNvSpPr/>
              <p:nvPr/>
            </p:nvSpPr>
            <p:spPr>
              <a:xfrm flipH="1" flipV="1">
                <a:off x="-7139402" y="-654568"/>
                <a:ext cx="92069" cy="384461"/>
              </a:xfrm>
              <a:prstGeom prst="parallelogram">
                <a:avLst>
                  <a:gd name="adj" fmla="val 0"/>
                </a:avLst>
              </a:prstGeom>
              <a:solidFill>
                <a:srgbClr val="10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a typeface="돋움" panose="020B0600000101010101" pitchFamily="50" charset="-127"/>
                  <a:cs typeface="Arial" panose="020B0604020202020204" pitchFamily="34" charset="0"/>
                </a:endParaRPr>
              </a:p>
            </p:txBody>
          </p:sp>
        </p:grpSp>
      </p:grpSp>
      <p:sp>
        <p:nvSpPr>
          <p:cNvPr id="19" name="Slide Number Placeholder 7"/>
          <p:cNvSpPr>
            <a:spLocks noGrp="1"/>
          </p:cNvSpPr>
          <p:nvPr>
            <p:ph type="sldNum" sz="quarter" idx="4294967295"/>
          </p:nvPr>
        </p:nvSpPr>
        <p:spPr>
          <a:xfrm>
            <a:off x="4648597" y="6555298"/>
            <a:ext cx="608806" cy="301756"/>
          </a:xfrm>
          <a:prstGeom prst="rect">
            <a:avLst/>
          </a:prstGeom>
        </p:spPr>
        <p:txBody>
          <a:bodyPr/>
          <a:lstStyle>
            <a:lvl1pPr algn="ctr">
              <a:defRPr sz="1200">
                <a:solidFill>
                  <a:schemeClr val="tx1">
                    <a:lumMod val="75000"/>
                    <a:lumOff val="25000"/>
                  </a:schemeClr>
                </a:solidFill>
                <a:latin typeface="KoPub돋움체 Medium" panose="02020603020101020101" pitchFamily="18" charset="-127"/>
                <a:ea typeface="KoPub돋움체 Medium" panose="02020603020101020101" pitchFamily="18" charset="-127"/>
              </a:defRPr>
            </a:lvl1pPr>
          </a:lstStyle>
          <a:p>
            <a:r>
              <a:rPr lang="en-US" dirty="0">
                <a:latin typeface="Arial" panose="020B0604020202020204" pitchFamily="34" charset="0"/>
                <a:ea typeface="돋움" panose="020B0600000101010101" pitchFamily="50" charset="-127"/>
                <a:cs typeface="Arial" panose="020B0604020202020204" pitchFamily="34" charset="0"/>
              </a:rPr>
              <a:t>10</a:t>
            </a:r>
          </a:p>
        </p:txBody>
      </p:sp>
    </p:spTree>
    <p:extLst>
      <p:ext uri="{BB962C8B-B14F-4D97-AF65-F5344CB8AC3E}">
        <p14:creationId xmlns:p14="http://schemas.microsoft.com/office/powerpoint/2010/main" val="30876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16861</TotalTime>
  <Words>1488</Words>
  <Application>Microsoft Office PowerPoint</Application>
  <PresentationFormat>A4 용지(210x297mm)</PresentationFormat>
  <Paragraphs>235</Paragraphs>
  <Slides>11</Slides>
  <Notes>11</Notes>
  <HiddenSlides>0</HiddenSlides>
  <MMClips>0</MMClips>
  <ScaleCrop>false</ScaleCrop>
  <HeadingPairs>
    <vt:vector size="4" baseType="variant">
      <vt:variant>
        <vt:lpstr>테마</vt:lpstr>
      </vt:variant>
      <vt:variant>
        <vt:i4>1</vt:i4>
      </vt:variant>
      <vt:variant>
        <vt:lpstr>슬라이드 제목</vt:lpstr>
      </vt:variant>
      <vt:variant>
        <vt:i4>11</vt:i4>
      </vt:variant>
    </vt:vector>
  </HeadingPairs>
  <TitlesOfParts>
    <vt:vector size="12" baseType="lpstr">
      <vt:lpstr>디자인 사용자 지정</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R&amp;D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Corporation</dc:creator>
  <cp:lastModifiedBy>Windows 사용자</cp:lastModifiedBy>
  <cp:revision>1551</cp:revision>
  <cp:lastPrinted>2019-02-18T08:54:21Z</cp:lastPrinted>
  <dcterms:created xsi:type="dcterms:W3CDTF">2006-10-05T04:04:58Z</dcterms:created>
  <dcterms:modified xsi:type="dcterms:W3CDTF">2019-03-03T14:50:23Z</dcterms:modified>
</cp:coreProperties>
</file>